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34"/>
  </p:notesMasterIdLst>
  <p:handoutMasterIdLst>
    <p:handoutMasterId r:id="rId35"/>
  </p:handoutMasterIdLst>
  <p:sldIdLst>
    <p:sldId id="668" r:id="rId4"/>
    <p:sldId id="669" r:id="rId5"/>
    <p:sldId id="670" r:id="rId6"/>
    <p:sldId id="671" r:id="rId7"/>
    <p:sldId id="672" r:id="rId8"/>
    <p:sldId id="627" r:id="rId9"/>
    <p:sldId id="628" r:id="rId10"/>
    <p:sldId id="676" r:id="rId11"/>
    <p:sldId id="678" r:id="rId12"/>
    <p:sldId id="682" r:id="rId13"/>
    <p:sldId id="677" r:id="rId14"/>
    <p:sldId id="679" r:id="rId15"/>
    <p:sldId id="680" r:id="rId16"/>
    <p:sldId id="683" r:id="rId17"/>
    <p:sldId id="684" r:id="rId18"/>
    <p:sldId id="685" r:id="rId19"/>
    <p:sldId id="686" r:id="rId20"/>
    <p:sldId id="687" r:id="rId21"/>
    <p:sldId id="690" r:id="rId22"/>
    <p:sldId id="691" r:id="rId23"/>
    <p:sldId id="692" r:id="rId24"/>
    <p:sldId id="693" r:id="rId25"/>
    <p:sldId id="694" r:id="rId26"/>
    <p:sldId id="695" r:id="rId27"/>
    <p:sldId id="697" r:id="rId28"/>
    <p:sldId id="698" r:id="rId29"/>
    <p:sldId id="699" r:id="rId30"/>
    <p:sldId id="700" r:id="rId31"/>
    <p:sldId id="701" r:id="rId32"/>
    <p:sldId id="673" r:id="rId33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6CC30D08-0971-45A9-AEA5-1A81F92A92EE}">
          <p14:sldIdLst>
            <p14:sldId id="668"/>
            <p14:sldId id="669"/>
            <p14:sldId id="670"/>
            <p14:sldId id="671"/>
            <p14:sldId id="672"/>
            <p14:sldId id="627"/>
            <p14:sldId id="628"/>
            <p14:sldId id="676"/>
            <p14:sldId id="678"/>
            <p14:sldId id="682"/>
            <p14:sldId id="677"/>
            <p14:sldId id="679"/>
            <p14:sldId id="680"/>
            <p14:sldId id="683"/>
            <p14:sldId id="684"/>
            <p14:sldId id="685"/>
            <p14:sldId id="686"/>
            <p14:sldId id="687"/>
            <p14:sldId id="690"/>
            <p14:sldId id="691"/>
            <p14:sldId id="692"/>
            <p14:sldId id="693"/>
            <p14:sldId id="694"/>
            <p14:sldId id="695"/>
            <p14:sldId id="697"/>
            <p14:sldId id="698"/>
            <p14:sldId id="699"/>
            <p14:sldId id="700"/>
            <p14:sldId id="701"/>
            <p14:sldId id="67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UNG, Wai-chung Henry" initials="LWH" lastIdx="15" clrIdx="0">
    <p:extLst>
      <p:ext uri="{19B8F6BF-5375-455C-9EA6-DF929625EA0E}">
        <p15:presenceInfo xmlns:p15="http://schemas.microsoft.com/office/powerpoint/2012/main" userId="S-1-5-21-2637006528-1015924553-1750768987-1160" providerId="AD"/>
      </p:ext>
    </p:extLst>
  </p:cmAuthor>
  <p:cmAuthor id="2" name="SIM7" initials="SIM7" lastIdx="19" clrIdx="1">
    <p:extLst>
      <p:ext uri="{19B8F6BF-5375-455C-9EA6-DF929625EA0E}">
        <p15:presenceInfo xmlns:p15="http://schemas.microsoft.com/office/powerpoint/2012/main" userId="SIM7" providerId="None"/>
      </p:ext>
    </p:extLst>
  </p:cmAuthor>
  <p:cmAuthor id="3" name="LAM, Hiu-fung Cathy" initials="LHC" lastIdx="6" clrIdx="2">
    <p:extLst>
      <p:ext uri="{19B8F6BF-5375-455C-9EA6-DF929625EA0E}">
        <p15:presenceInfo xmlns:p15="http://schemas.microsoft.com/office/powerpoint/2012/main" userId="S-1-5-21-2637006528-1015924553-1750768987-30449" providerId="AD"/>
      </p:ext>
    </p:extLst>
  </p:cmAuthor>
  <p:cmAuthor id="4" name="SIM" initials="SIM" lastIdx="22" clrIdx="3">
    <p:extLst>
      <p:ext uri="{19B8F6BF-5375-455C-9EA6-DF929625EA0E}">
        <p15:presenceInfo xmlns:p15="http://schemas.microsoft.com/office/powerpoint/2012/main" userId="SIM" providerId="None"/>
      </p:ext>
    </p:extLst>
  </p:cmAuthor>
  <p:cmAuthor id="5" name="Ricardo Yu" initials="RY" lastIdx="15" clrIdx="4">
    <p:extLst>
      <p:ext uri="{19B8F6BF-5375-455C-9EA6-DF929625EA0E}">
        <p15:presenceInfo xmlns:p15="http://schemas.microsoft.com/office/powerpoint/2012/main" userId="S::ricardo.yu@ges.com.hk::48e45529-1bd2-4b89-9705-aafce10c1b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00CC"/>
    <a:srgbClr val="F7FAFD"/>
    <a:srgbClr val="2E75B6"/>
    <a:srgbClr val="CEE1F2"/>
    <a:srgbClr val="B5D2EC"/>
    <a:srgbClr val="FF3399"/>
    <a:srgbClr val="663300"/>
    <a:srgbClr val="FFCC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66" autoAdjust="0"/>
    <p:restoredTop sz="83605" autoAdjust="0"/>
  </p:normalViewPr>
  <p:slideViewPr>
    <p:cSldViewPr snapToGrid="0">
      <p:cViewPr varScale="1">
        <p:scale>
          <a:sx n="92" d="100"/>
          <a:sy n="92" d="100"/>
        </p:scale>
        <p:origin x="129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98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099" y="3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/>
          <a:lstStyle>
            <a:lvl1pPr algn="r">
              <a:defRPr sz="1200"/>
            </a:lvl1pPr>
          </a:lstStyle>
          <a:p>
            <a:fld id="{5A6930C4-1CEF-44DC-BA4F-D4673626C546}" type="datetimeFigureOut">
              <a:rPr lang="zh-HK" altLang="en-US" smtClean="0"/>
              <a:t>3/1/2025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245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099" y="9428245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 anchor="b"/>
          <a:lstStyle>
            <a:lvl1pPr algn="r">
              <a:defRPr sz="1200"/>
            </a:lvl1pPr>
          </a:lstStyle>
          <a:p>
            <a:fld id="{CDEF0C94-2FE2-4F67-B31A-C622EEA70F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7770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732" cy="498630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864" y="1"/>
            <a:ext cx="2945732" cy="498630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r">
              <a:defRPr sz="1200"/>
            </a:lvl1pPr>
          </a:lstStyle>
          <a:p>
            <a:fld id="{71A6E3F1-224B-425D-A857-3CA308D64953}" type="datetimeFigureOut">
              <a:rPr lang="zh-HK" altLang="en-US" smtClean="0"/>
              <a:t>3/1/2025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46" tIns="45473" rIns="90946" bIns="45473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202" y="4777198"/>
            <a:ext cx="5437275" cy="3908613"/>
          </a:xfrm>
          <a:prstGeom prst="rect">
            <a:avLst/>
          </a:prstGeom>
        </p:spPr>
        <p:txBody>
          <a:bodyPr vert="horz" lIns="90946" tIns="45473" rIns="90946" bIns="45473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8010"/>
            <a:ext cx="2945732" cy="498628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864" y="9428010"/>
            <a:ext cx="2945732" cy="498628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r">
              <a:defRPr sz="1200"/>
            </a:lvl1pPr>
          </a:lstStyle>
          <a:p>
            <a:fld id="{1E360F69-5F52-4D59-8E6C-D976104DA97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27069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9370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>
            <a:extLst>
              <a:ext uri="{FF2B5EF4-FFF2-40B4-BE49-F238E27FC236}">
                <a16:creationId xmlns:a16="http://schemas.microsoft.com/office/drawing/2014/main" id="{635241B9-6404-4628-AE09-839B066B3A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  <a:prstGeom prst="rect">
            <a:avLst/>
          </a:prstGeom>
        </p:spPr>
        <p:txBody>
          <a:bodyPr/>
          <a:lstStyle>
            <a:lvl1pPr algn="r">
              <a:defRPr lang="en-US" altLang="zh-TW" sz="4800" b="1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  <a:endParaRPr lang="en-US" altLang="zh-TW" noProof="0" dirty="0"/>
          </a:p>
        </p:txBody>
      </p:sp>
      <p:sp>
        <p:nvSpPr>
          <p:cNvPr id="13" name="Rectangle 1027">
            <a:extLst>
              <a:ext uri="{FF2B5EF4-FFF2-40B4-BE49-F238E27FC236}">
                <a16:creationId xmlns:a16="http://schemas.microsoft.com/office/drawing/2014/main" id="{5E4EDF56-8EA8-4F51-AA6F-DB1DEFF70B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10001"/>
            <a:ext cx="7924800" cy="9747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按一下以編輯母片子標題樣式</a:t>
            </a:r>
            <a:endParaRPr lang="en-US" altLang="zh-TW" noProof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FCD2874-BFE6-457A-ACBB-071CAF287E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1" y="17393"/>
            <a:ext cx="2489606" cy="1590730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13E72F35-3812-4F97-BA68-593F2C02403D}"/>
              </a:ext>
            </a:extLst>
          </p:cNvPr>
          <p:cNvGrpSpPr/>
          <p:nvPr userDrawn="1"/>
        </p:nvGrpSpPr>
        <p:grpSpPr>
          <a:xfrm>
            <a:off x="11351895" y="0"/>
            <a:ext cx="840103" cy="6858000"/>
            <a:chOff x="250409" y="0"/>
            <a:chExt cx="272970" cy="208788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219A514-3B88-467B-B1CA-C375CE10AC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0409" y="0"/>
              <a:ext cx="272970" cy="2087880"/>
            </a:xfrm>
            <a:custGeom>
              <a:avLst/>
              <a:gdLst/>
              <a:ahLst/>
              <a:cxnLst/>
              <a:rect l="l" t="t" r="r" b="b"/>
              <a:pathLst>
                <a:path w="523379" h="3479800">
                  <a:moveTo>
                    <a:pt x="0" y="0"/>
                  </a:moveTo>
                  <a:lnTo>
                    <a:pt x="523379" y="0"/>
                  </a:lnTo>
                  <a:lnTo>
                    <a:pt x="52337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D7E7F5"/>
            </a:solidFill>
          </p:spPr>
          <p:txBody>
            <a:bodyPr vert="vert270" tIns="10800" bIns="10800"/>
            <a:lstStyle/>
            <a:p>
              <a:r>
                <a:rPr lang="en-US" altLang="zh-TW" sz="4000" dirty="0">
                  <a:solidFill>
                    <a:srgbClr val="EBF0F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zh-TW" altLang="en-US" sz="4000" dirty="0">
                <a:solidFill>
                  <a:srgbClr val="EBF0F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圖片 19">
            <a:extLst>
              <a:ext uri="{FF2B5EF4-FFF2-40B4-BE49-F238E27FC236}">
                <a16:creationId xmlns:a16="http://schemas.microsoft.com/office/drawing/2014/main" id="{4539CA01-2C86-42BF-BC79-9C12D166EC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61855" y="3730074"/>
            <a:ext cx="6264000" cy="129717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59EC2015-1BCE-4CAC-82A4-E0B3CD2E44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9227" y="3563420"/>
            <a:ext cx="6372000" cy="13560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01AEA9E3-178C-490D-AC73-A7332BBA0AA6}"/>
              </a:ext>
            </a:extLst>
          </p:cNvPr>
          <p:cNvSpPr txBox="1"/>
          <p:nvPr userDrawn="1"/>
        </p:nvSpPr>
        <p:spPr>
          <a:xfrm rot="16200000">
            <a:off x="10192598" y="4788826"/>
            <a:ext cx="3158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CloudSAMS</a:t>
            </a:r>
            <a:endParaRPr lang="en-US" sz="40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28005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TW" altLang="en-US" sz="2400" dirty="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>
              <a:defRPr lang="zh-TW" altLang="en-US" sz="2100" dirty="0">
                <a:solidFill>
                  <a:schemeClr val="folHlink"/>
                </a:solidFill>
                <a:latin typeface="+mn-lt"/>
              </a:defRPr>
            </a:lvl2pPr>
            <a:lvl3pPr>
              <a:defRPr lang="zh-TW" altLang="en-US" sz="1800" dirty="0">
                <a:solidFill>
                  <a:schemeClr val="folHlink"/>
                </a:solidFill>
                <a:latin typeface="+mn-lt"/>
              </a:defRPr>
            </a:lvl3pPr>
            <a:lvl4pPr>
              <a:defRPr lang="zh-TW" altLang="en-US" sz="1700" dirty="0">
                <a:solidFill>
                  <a:schemeClr val="folHlink"/>
                </a:solidFill>
                <a:latin typeface="+mn-lt"/>
              </a:defRPr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690065EC-2AB5-4318-9AAB-4D71484F29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8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E6B67330-8775-428E-9999-1505B0ACF1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510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4A4002C6-7F14-4731-BC20-7B9B3C8260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10289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B4C24F66-D125-4F79-A64B-6CCC3D01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8" name="Rectangle 1032">
            <a:extLst>
              <a:ext uri="{FF2B5EF4-FFF2-40B4-BE49-F238E27FC236}">
                <a16:creationId xmlns:a16="http://schemas.microsoft.com/office/drawing/2014/main" id="{B1DAEE3E-4B73-415E-814D-0FF70825F4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664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67D7D5DD-2948-40FA-8FBF-3FB22A6578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82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1032">
            <a:extLst>
              <a:ext uri="{FF2B5EF4-FFF2-40B4-BE49-F238E27FC236}">
                <a16:creationId xmlns:a16="http://schemas.microsoft.com/office/drawing/2014/main" id="{CA6AC465-E014-49CB-8844-29A0F59407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81616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713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>
            <a:extLst>
              <a:ext uri="{FF2B5EF4-FFF2-40B4-BE49-F238E27FC236}">
                <a16:creationId xmlns:a16="http://schemas.microsoft.com/office/drawing/2014/main" id="{FC03FC6E-3F99-4AA3-80AF-4061C271DF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813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C9BB8881-ECBC-4142-9933-CDAB826E4185}"/>
              </a:ext>
            </a:extLst>
          </p:cNvPr>
          <p:cNvSpPr/>
          <p:nvPr userDrawn="1"/>
        </p:nvSpPr>
        <p:spPr>
          <a:xfrm>
            <a:off x="0" y="6283067"/>
            <a:ext cx="12192000" cy="584776"/>
          </a:xfrm>
          <a:prstGeom prst="rect">
            <a:avLst/>
          </a:prstGeom>
          <a:gradFill>
            <a:gsLst>
              <a:gs pos="18000">
                <a:srgbClr val="F7FAFD"/>
              </a:gs>
              <a:gs pos="58000">
                <a:srgbClr val="B5D2EC"/>
              </a:gs>
              <a:gs pos="81000">
                <a:srgbClr val="B5D2EC"/>
              </a:gs>
              <a:gs pos="100000">
                <a:srgbClr val="CEE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F0E82B3-CBDD-4AC0-821B-99CF90E0C81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0" y="48034"/>
            <a:ext cx="1591731" cy="1017034"/>
          </a:xfrm>
          <a:prstGeom prst="rect">
            <a:avLst/>
          </a:prstGeom>
        </p:spPr>
      </p:pic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509713"/>
            <a:ext cx="1076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rebuchet MS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4A8"/>
              </a:buClr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rebuchet MS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/>
              </a:rPr>
              <a:t>Fourth level</a:t>
            </a:r>
          </a:p>
        </p:txBody>
      </p:sp>
      <p:sp>
        <p:nvSpPr>
          <p:cNvPr id="15" name="Rectangle 1028">
            <a:extLst>
              <a:ext uri="{FF2B5EF4-FFF2-40B4-BE49-F238E27FC236}">
                <a16:creationId xmlns:a16="http://schemas.microsoft.com/office/drawing/2014/main" id="{AD4C71FC-CCAA-42BB-8D48-DFD3FDF83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70101" y="26369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6" name="Rectangle 1034">
            <a:extLst>
              <a:ext uri="{FF2B5EF4-FFF2-40B4-BE49-F238E27FC236}">
                <a16:creationId xmlns:a16="http://schemas.microsoft.com/office/drawing/2014/main" id="{11DA46A4-38A6-4E5A-9752-565E045AFC5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7" name="Rectangle 1035">
            <a:extLst>
              <a:ext uri="{FF2B5EF4-FFF2-40B4-BE49-F238E27FC236}">
                <a16:creationId xmlns:a16="http://schemas.microsoft.com/office/drawing/2014/main" id="{ECF39216-7EA6-4DDD-969A-CA2C48B8803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8" name="Rectangle 1036">
            <a:extLst>
              <a:ext uri="{FF2B5EF4-FFF2-40B4-BE49-F238E27FC236}">
                <a16:creationId xmlns:a16="http://schemas.microsoft.com/office/drawing/2014/main" id="{496A3C86-C137-476B-B3EA-5A54F8D4D6E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692651" y="1092200"/>
            <a:ext cx="5278967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9" name="Rectangle 1037">
            <a:extLst>
              <a:ext uri="{FF2B5EF4-FFF2-40B4-BE49-F238E27FC236}">
                <a16:creationId xmlns:a16="http://schemas.microsoft.com/office/drawing/2014/main" id="{2E234E59-394E-4DFC-8838-16B123A48A3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7429501" y="1187450"/>
            <a:ext cx="3359151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D009F95-6ACD-47DA-B333-DCE5346BC742}"/>
              </a:ext>
            </a:extLst>
          </p:cNvPr>
          <p:cNvSpPr txBox="1"/>
          <p:nvPr userDrawn="1"/>
        </p:nvSpPr>
        <p:spPr>
          <a:xfrm>
            <a:off x="41565" y="6480355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Systems and </a:t>
            </a:r>
            <a:r>
              <a:rPr lang="en-US" sz="1800" u="none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en-US" sz="180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 Management Section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AB57F6A-1ACD-4678-872A-38EEF24D92FE}"/>
              </a:ext>
            </a:extLst>
          </p:cNvPr>
          <p:cNvSpPr txBox="1"/>
          <p:nvPr userDrawn="1"/>
        </p:nvSpPr>
        <p:spPr>
          <a:xfrm>
            <a:off x="8949061" y="6400425"/>
            <a:ext cx="2492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CloudSAMS</a:t>
            </a:r>
            <a:endParaRPr lang="en-US" sz="28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1032">
            <a:extLst>
              <a:ext uri="{FF2B5EF4-FFF2-40B4-BE49-F238E27FC236}">
                <a16:creationId xmlns:a16="http://schemas.microsoft.com/office/drawing/2014/main" id="{E6A5F99F-9F59-43CB-B56C-561C7B4947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9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76" r:id="rId7"/>
    <p:sldLayoutId id="2147483667" r:id="rId8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altLang="zh-TW" sz="2600" b="1" dirty="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FCF01"/>
        </a:buClr>
        <a:buSzPct val="60000"/>
        <a:buFont typeface="Wingdings" pitchFamily="2" charset="2"/>
        <a:buChar char="n"/>
        <a:tabLst/>
        <a:defRPr lang="en-US" altLang="zh-TW" sz="2800" dirty="0">
          <a:solidFill>
            <a:srgbClr val="660066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itchFamily="2" charset="2"/>
        <a:buChar char="n"/>
        <a:tabLst/>
        <a:defRPr lang="en-US" altLang="zh-TW" sz="2400" dirty="0">
          <a:solidFill>
            <a:srgbClr val="9900CC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E4A8"/>
        </a:buClr>
        <a:buSzPct val="50000"/>
        <a:buFont typeface="Wingdings" pitchFamily="2" charset="2"/>
        <a:buChar char="n"/>
        <a:tabLst/>
        <a:defRPr lang="en-US" altLang="zh-TW" sz="2000" dirty="0">
          <a:solidFill>
            <a:srgbClr val="6600CC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3333CC"/>
        </a:buClr>
        <a:buSzPct val="55000"/>
        <a:buFont typeface="Wingdings" pitchFamily="2" charset="2"/>
        <a:buChar char="n"/>
        <a:tabLst/>
        <a:defRPr lang="en-US" altLang="zh-TW" sz="1800" kern="1200" noProof="0" dirty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050">
          <a:solidFill>
            <a:schemeClr val="tx1"/>
          </a:solidFill>
          <a:latin typeface="Tahoma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C6FFD95A-49D4-4B9B-B896-118F56233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4800" y="2476499"/>
            <a:ext cx="7924800" cy="1143000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effectLst/>
              </a:rPr>
              <a:t>全港性系統評估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副標題 5">
            <a:extLst>
              <a:ext uri="{FF2B5EF4-FFF2-40B4-BE49-F238E27FC236}">
                <a16:creationId xmlns:a16="http://schemas.microsoft.com/office/drawing/2014/main" id="{BE2B238B-81F8-40F2-B31C-662C6757D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800" y="3836506"/>
            <a:ext cx="7924800" cy="974725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如何預備學生資料檔案</a:t>
            </a:r>
            <a:endParaRPr 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414932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30253A-4880-4D37-8EDF-27CA177A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8002E5E-F37E-430D-9E44-BF4A50DAB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10</a:t>
            </a:fld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12917DE-A781-4073-B14A-FA7BAE0F061D}"/>
              </a:ext>
            </a:extLst>
          </p:cNvPr>
          <p:cNvSpPr/>
          <p:nvPr/>
        </p:nvSpPr>
        <p:spPr>
          <a:xfrm>
            <a:off x="3048000" y="1875425"/>
            <a:ext cx="6096000" cy="12464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zh-TW" altLang="en-US" sz="7500" cap="all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步驟二</a:t>
            </a:r>
          </a:p>
        </p:txBody>
      </p:sp>
      <p:sp>
        <p:nvSpPr>
          <p:cNvPr id="6" name="文字版面配置區 2">
            <a:extLst>
              <a:ext uri="{FF2B5EF4-FFF2-40B4-BE49-F238E27FC236}">
                <a16:creationId xmlns:a16="http://schemas.microsoft.com/office/drawing/2014/main" id="{8FCC8869-E29F-421C-B23C-5F66C782638C}"/>
              </a:ext>
            </a:extLst>
          </p:cNvPr>
          <p:cNvSpPr txBox="1">
            <a:spLocks/>
          </p:cNvSpPr>
          <p:nvPr/>
        </p:nvSpPr>
        <p:spPr bwMode="auto">
          <a:xfrm>
            <a:off x="1923394" y="3452648"/>
            <a:ext cx="9550400" cy="1338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>
              <a:buNone/>
              <a:defRPr/>
            </a:pPr>
            <a:r>
              <a:rPr lang="zh-TW" altLang="en-US" sz="4000" dirty="0">
                <a:solidFill>
                  <a:srgbClr val="7030A0"/>
                </a:solidFill>
                <a:latin typeface="Trebuchet MS" pitchFamily="34" charset="0"/>
              </a:rPr>
              <a:t>香港考評局程序 </a:t>
            </a:r>
            <a:r>
              <a:rPr lang="en-US" altLang="zh-TW" sz="4000" dirty="0">
                <a:solidFill>
                  <a:srgbClr val="7030A0"/>
                </a:solidFill>
                <a:latin typeface="Trebuchet MS" pitchFamily="34" charset="0"/>
              </a:rPr>
              <a:t>&gt;</a:t>
            </a:r>
            <a:r>
              <a:rPr lang="zh-TW" altLang="en-US" sz="4000" dirty="0">
                <a:solidFill>
                  <a:srgbClr val="7030A0"/>
                </a:solidFill>
                <a:latin typeface="Trebuchet MS" pitchFamily="34" charset="0"/>
              </a:rPr>
              <a:t> 全港性系統評估 </a:t>
            </a:r>
            <a:r>
              <a:rPr lang="en-US" altLang="zh-TW" sz="4000" dirty="0">
                <a:solidFill>
                  <a:srgbClr val="7030A0"/>
                </a:solidFill>
                <a:latin typeface="Trebuchet MS" pitchFamily="34" charset="0"/>
              </a:rPr>
              <a:t>&gt; </a:t>
            </a:r>
          </a:p>
          <a:p>
            <a:pPr marL="0" indent="0">
              <a:buNone/>
              <a:defRPr/>
            </a:pPr>
            <a:r>
              <a:rPr lang="zh-TW" altLang="en-US" sz="4000" dirty="0">
                <a:solidFill>
                  <a:srgbClr val="7030A0"/>
                </a:solidFill>
                <a:latin typeface="Trebuchet MS" pitchFamily="34" charset="0"/>
              </a:rPr>
              <a:t>資料互換 </a:t>
            </a:r>
            <a:r>
              <a:rPr lang="en-US" altLang="zh-TW" sz="4000" dirty="0">
                <a:solidFill>
                  <a:srgbClr val="7030A0"/>
                </a:solidFill>
                <a:latin typeface="Trebuchet MS" pitchFamily="34" charset="0"/>
              </a:rPr>
              <a:t>&gt; </a:t>
            </a:r>
            <a:r>
              <a:rPr lang="zh-TW" altLang="en-US" sz="4000" dirty="0">
                <a:solidFill>
                  <a:srgbClr val="7030A0"/>
                </a:solidFill>
                <a:latin typeface="Trebuchet MS" pitchFamily="34" charset="0"/>
              </a:rPr>
              <a:t>處理已接收資料</a:t>
            </a:r>
            <a:endParaRPr lang="zh-TW" altLang="en-US" sz="4000" b="0" kern="0" dirty="0"/>
          </a:p>
        </p:txBody>
      </p:sp>
    </p:spTree>
    <p:extLst>
      <p:ext uri="{BB962C8B-B14F-4D97-AF65-F5344CB8AC3E}">
        <p14:creationId xmlns:p14="http://schemas.microsoft.com/office/powerpoint/2010/main" val="38767952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14BBA7-B1C3-4E09-A689-1EC31B54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137529"/>
            <a:ext cx="9550400" cy="762000"/>
          </a:xfrm>
        </p:spPr>
        <p:txBody>
          <a:bodyPr/>
          <a:lstStyle/>
          <a:p>
            <a:r>
              <a:rPr lang="zh-TW" altLang="en-US" sz="4000" dirty="0">
                <a:solidFill>
                  <a:schemeClr val="tx1"/>
                </a:solidFill>
              </a:rPr>
              <a:t>於「全港性系統評估」匯入參數檔案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3512D9A-1251-4209-807E-13267C3AF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11</a:t>
            </a:fld>
            <a:endParaRPr lang="en-US" dirty="0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AECF63FD-0557-483F-82C8-A55EEA0EC218}"/>
              </a:ext>
            </a:extLst>
          </p:cNvPr>
          <p:cNvSpPr txBox="1">
            <a:spLocks/>
          </p:cNvSpPr>
          <p:nvPr/>
        </p:nvSpPr>
        <p:spPr bwMode="auto">
          <a:xfrm>
            <a:off x="1673772" y="1176017"/>
            <a:ext cx="9413386" cy="6553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pPr>
              <a:buClrTx/>
              <a:buSzTx/>
              <a:buFontTx/>
              <a:defRPr/>
            </a:pP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香港考評局程序 </a:t>
            </a:r>
            <a:r>
              <a:rPr lang="en-US" altLang="zh-TW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全港性系統評估 </a:t>
            </a:r>
            <a:r>
              <a:rPr lang="en-US" altLang="zh-TW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資料互換 </a:t>
            </a:r>
            <a:r>
              <a:rPr lang="en-US" altLang="zh-TW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處理已接收資料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F5DE576-34C1-4832-9500-128FD74C1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48" y="1944243"/>
            <a:ext cx="7064310" cy="4399528"/>
          </a:xfrm>
          <a:prstGeom prst="rect">
            <a:avLst/>
          </a:prstGeom>
        </p:spPr>
      </p:pic>
      <p:sp>
        <p:nvSpPr>
          <p:cNvPr id="18" name="標題 1">
            <a:extLst>
              <a:ext uri="{FF2B5EF4-FFF2-40B4-BE49-F238E27FC236}">
                <a16:creationId xmlns:a16="http://schemas.microsoft.com/office/drawing/2014/main" id="{D997DA70-410A-46D6-AF53-F717E80B9293}"/>
              </a:ext>
            </a:extLst>
          </p:cNvPr>
          <p:cNvSpPr txBox="1">
            <a:spLocks/>
          </p:cNvSpPr>
          <p:nvPr/>
        </p:nvSpPr>
        <p:spPr bwMode="auto">
          <a:xfrm>
            <a:off x="1104842" y="5730442"/>
            <a:ext cx="4695279" cy="61332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 </a:t>
            </a:r>
            <a:r>
              <a:rPr kumimoji="0"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選擇訊息</a:t>
            </a:r>
          </a:p>
        </p:txBody>
      </p:sp>
      <p:sp>
        <p:nvSpPr>
          <p:cNvPr id="19" name="標題 1">
            <a:extLst>
              <a:ext uri="{FF2B5EF4-FFF2-40B4-BE49-F238E27FC236}">
                <a16:creationId xmlns:a16="http://schemas.microsoft.com/office/drawing/2014/main" id="{97799174-E9DB-4FB3-80B8-2B79734324D3}"/>
              </a:ext>
            </a:extLst>
          </p:cNvPr>
          <p:cNvSpPr txBox="1">
            <a:spLocks/>
          </p:cNvSpPr>
          <p:nvPr/>
        </p:nvSpPr>
        <p:spPr bwMode="auto">
          <a:xfrm>
            <a:off x="1104841" y="4379063"/>
            <a:ext cx="4695279" cy="61332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 </a:t>
            </a:r>
            <a:r>
              <a:rPr kumimoji="0"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按「匯入」</a:t>
            </a:r>
          </a:p>
        </p:txBody>
      </p:sp>
    </p:spTree>
    <p:extLst>
      <p:ext uri="{BB962C8B-B14F-4D97-AF65-F5344CB8AC3E}">
        <p14:creationId xmlns:p14="http://schemas.microsoft.com/office/powerpoint/2010/main" val="64023488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14BBA7-B1C3-4E09-A689-1EC31B54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137529"/>
            <a:ext cx="9550400" cy="762000"/>
          </a:xfrm>
        </p:spPr>
        <p:txBody>
          <a:bodyPr/>
          <a:lstStyle/>
          <a:p>
            <a:r>
              <a:rPr lang="zh-TW" altLang="en-US" sz="4000" dirty="0">
                <a:solidFill>
                  <a:schemeClr val="tx1"/>
                </a:solidFill>
              </a:rPr>
              <a:t>於「全港性系統評估」匯入參數檔案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3512D9A-1251-4209-807E-13267C3AF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12</a:t>
            </a:fld>
            <a:endParaRPr lang="en-US" dirty="0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AECF63FD-0557-483F-82C8-A55EEA0EC218}"/>
              </a:ext>
            </a:extLst>
          </p:cNvPr>
          <p:cNvSpPr txBox="1">
            <a:spLocks/>
          </p:cNvSpPr>
          <p:nvPr/>
        </p:nvSpPr>
        <p:spPr bwMode="auto">
          <a:xfrm>
            <a:off x="1673772" y="1176017"/>
            <a:ext cx="9413386" cy="6553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pPr>
              <a:buClrTx/>
              <a:buSzTx/>
              <a:buFontTx/>
              <a:defRPr/>
            </a:pP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香港考評局程序 </a:t>
            </a:r>
            <a:r>
              <a:rPr lang="en-US" altLang="zh-TW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全港性系統評估 </a:t>
            </a:r>
            <a:r>
              <a:rPr lang="en-US" altLang="zh-TW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資料互換 </a:t>
            </a:r>
            <a:r>
              <a:rPr lang="en-US" altLang="zh-TW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處理已接收資料</a:t>
            </a:r>
          </a:p>
        </p:txBody>
      </p:sp>
      <p:sp>
        <p:nvSpPr>
          <p:cNvPr id="19" name="標題 1">
            <a:extLst>
              <a:ext uri="{FF2B5EF4-FFF2-40B4-BE49-F238E27FC236}">
                <a16:creationId xmlns:a16="http://schemas.microsoft.com/office/drawing/2014/main" id="{97799174-E9DB-4FB3-80B8-2B79734324D3}"/>
              </a:ext>
            </a:extLst>
          </p:cNvPr>
          <p:cNvSpPr txBox="1">
            <a:spLocks/>
          </p:cNvSpPr>
          <p:nvPr/>
        </p:nvSpPr>
        <p:spPr bwMode="auto">
          <a:xfrm>
            <a:off x="805299" y="3687170"/>
            <a:ext cx="4695279" cy="61332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3.</a:t>
            </a:r>
            <a:r>
              <a:rPr kumimoji="0"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成功</a:t>
            </a:r>
            <a:r>
              <a:rPr kumimoji="0"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匯入參數檔案</a:t>
            </a: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1859F8FB-9404-480D-93C4-10B68D7D54EA}"/>
              </a:ext>
            </a:extLst>
          </p:cNvPr>
          <p:cNvGrpSpPr/>
          <p:nvPr/>
        </p:nvGrpSpPr>
        <p:grpSpPr>
          <a:xfrm>
            <a:off x="4248554" y="1937487"/>
            <a:ext cx="7208839" cy="4413040"/>
            <a:chOff x="3657601" y="1937487"/>
            <a:chExt cx="7208839" cy="4413040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87DBC798-40EA-415E-83B9-F55957B82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53060" y="1937487"/>
              <a:ext cx="6613380" cy="4413040"/>
            </a:xfrm>
            <a:prstGeom prst="rect">
              <a:avLst/>
            </a:prstGeom>
          </p:spPr>
        </p:pic>
        <p:cxnSp>
          <p:nvCxnSpPr>
            <p:cNvPr id="10" name="直線單箭頭接點 9">
              <a:extLst>
                <a:ext uri="{FF2B5EF4-FFF2-40B4-BE49-F238E27FC236}">
                  <a16:creationId xmlns:a16="http://schemas.microsoft.com/office/drawing/2014/main" id="{84B5CA9C-345C-40A9-9E3E-3A01BB4E728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657601" y="2475186"/>
              <a:ext cx="595459" cy="140313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直線單箭頭接點 13">
              <a:extLst>
                <a:ext uri="{FF2B5EF4-FFF2-40B4-BE49-F238E27FC236}">
                  <a16:creationId xmlns:a16="http://schemas.microsoft.com/office/drawing/2014/main" id="{1DBD99ED-D7F7-4CCF-A85B-9265B1941429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657601" y="4109351"/>
              <a:ext cx="961697" cy="202343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3645771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14BBA7-B1C3-4E09-A689-1EC31B54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137529"/>
            <a:ext cx="9550400" cy="762000"/>
          </a:xfrm>
        </p:spPr>
        <p:txBody>
          <a:bodyPr/>
          <a:lstStyle/>
          <a:p>
            <a:r>
              <a:rPr lang="zh-TW" altLang="en-US" sz="4000" dirty="0">
                <a:solidFill>
                  <a:schemeClr val="tx1"/>
                </a:solidFill>
              </a:rPr>
              <a:t>注意事項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3512D9A-1251-4209-807E-13267C3AF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13</a:t>
            </a:fld>
            <a:endParaRPr 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178E906D-FC11-4DA6-BE1A-146C80B62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998" y="1292996"/>
            <a:ext cx="6718505" cy="2609881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C81DD182-0024-4591-A023-2784A3671018}"/>
              </a:ext>
            </a:extLst>
          </p:cNvPr>
          <p:cNvSpPr txBox="1"/>
          <p:nvPr/>
        </p:nvSpPr>
        <p:spPr>
          <a:xfrm>
            <a:off x="928910" y="4013353"/>
            <a:ext cx="106942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1" dirty="0"/>
              <a:t>每個參數檔案只適用於個別學校和學校授課制</a:t>
            </a:r>
            <a:endParaRPr lang="en-US" altLang="zh-TW" sz="2800" b="1" dirty="0"/>
          </a:p>
          <a:p>
            <a:endParaRPr lang="en-US" altLang="zh-TW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1" dirty="0"/>
              <a:t>若一條龍學校的小學分為上午及下午授課制，用戶需要解密和匯入三個參數檔案（即「小學上午校參數檔案」、「小學下午校參數檔案」及「中學參數檔案」 ）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5120243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30253A-4880-4D37-8EDF-27CA177A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8002E5E-F37E-430D-9E44-BF4A50DAB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14</a:t>
            </a:fld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12917DE-A781-4073-B14A-FA7BAE0F061D}"/>
              </a:ext>
            </a:extLst>
          </p:cNvPr>
          <p:cNvSpPr/>
          <p:nvPr/>
        </p:nvSpPr>
        <p:spPr>
          <a:xfrm>
            <a:off x="3048000" y="1875425"/>
            <a:ext cx="6096000" cy="12464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zh-TW" altLang="en-US" sz="7500" cap="all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步驟三</a:t>
            </a:r>
          </a:p>
        </p:txBody>
      </p:sp>
      <p:sp>
        <p:nvSpPr>
          <p:cNvPr id="6" name="文字版面配置區 2">
            <a:extLst>
              <a:ext uri="{FF2B5EF4-FFF2-40B4-BE49-F238E27FC236}">
                <a16:creationId xmlns:a16="http://schemas.microsoft.com/office/drawing/2014/main" id="{8FCC8869-E29F-421C-B23C-5F66C782638C}"/>
              </a:ext>
            </a:extLst>
          </p:cNvPr>
          <p:cNvSpPr txBox="1">
            <a:spLocks/>
          </p:cNvSpPr>
          <p:nvPr/>
        </p:nvSpPr>
        <p:spPr bwMode="auto">
          <a:xfrm>
            <a:off x="396765" y="3570890"/>
            <a:ext cx="11650717" cy="1338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>
              <a:buNone/>
              <a:defRPr/>
            </a:pPr>
            <a:r>
              <a:rPr lang="zh-TW" altLang="en-US" sz="4000" dirty="0">
                <a:solidFill>
                  <a:srgbClr val="7030A0"/>
                </a:solidFill>
                <a:latin typeface="Trebuchet MS" pitchFamily="34" charset="0"/>
              </a:rPr>
              <a:t>香港考評局程序 </a:t>
            </a:r>
            <a:r>
              <a:rPr lang="en-US" altLang="zh-TW" sz="4000" dirty="0">
                <a:solidFill>
                  <a:srgbClr val="7030A0"/>
                </a:solidFill>
                <a:latin typeface="Trebuchet MS" pitchFamily="34" charset="0"/>
              </a:rPr>
              <a:t>&gt; </a:t>
            </a:r>
            <a:r>
              <a:rPr lang="zh-TW" altLang="en-US" sz="4000" dirty="0">
                <a:solidFill>
                  <a:srgbClr val="7030A0"/>
                </a:solidFill>
                <a:latin typeface="Trebuchet MS" pitchFamily="34" charset="0"/>
              </a:rPr>
              <a:t>全港性系統評估 </a:t>
            </a:r>
            <a:r>
              <a:rPr lang="en-US" altLang="zh-TW" sz="4000" dirty="0">
                <a:solidFill>
                  <a:srgbClr val="7030A0"/>
                </a:solidFill>
                <a:latin typeface="Trebuchet MS" pitchFamily="34" charset="0"/>
              </a:rPr>
              <a:t>&gt; </a:t>
            </a:r>
            <a:r>
              <a:rPr lang="zh-TW" altLang="en-US" sz="4000" dirty="0">
                <a:solidFill>
                  <a:srgbClr val="7030A0"/>
                </a:solidFill>
                <a:latin typeface="Trebuchet MS" pitchFamily="34" charset="0"/>
              </a:rPr>
              <a:t>編修學生資料</a:t>
            </a:r>
            <a:endParaRPr lang="zh-TW" altLang="en-US" sz="4000" b="0" kern="0" dirty="0"/>
          </a:p>
        </p:txBody>
      </p:sp>
    </p:spTree>
    <p:extLst>
      <p:ext uri="{BB962C8B-B14F-4D97-AF65-F5344CB8AC3E}">
        <p14:creationId xmlns:p14="http://schemas.microsoft.com/office/powerpoint/2010/main" val="203509582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14BBA7-B1C3-4E09-A689-1EC31B54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137529"/>
            <a:ext cx="9550400" cy="762000"/>
          </a:xfrm>
        </p:spPr>
        <p:txBody>
          <a:bodyPr/>
          <a:lstStyle/>
          <a:p>
            <a:r>
              <a:rPr lang="zh-TW" altLang="en-US" sz="40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編修學生資料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3512D9A-1251-4209-807E-13267C3AF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15</a:t>
            </a:fld>
            <a:endParaRPr lang="en-US" dirty="0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AECF63FD-0557-483F-82C8-A55EEA0EC218}"/>
              </a:ext>
            </a:extLst>
          </p:cNvPr>
          <p:cNvSpPr txBox="1">
            <a:spLocks/>
          </p:cNvSpPr>
          <p:nvPr/>
        </p:nvSpPr>
        <p:spPr bwMode="auto">
          <a:xfrm>
            <a:off x="2601310" y="1176017"/>
            <a:ext cx="8485848" cy="6553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pPr>
              <a:buClrTx/>
              <a:buSzTx/>
              <a:buFontTx/>
              <a:defRPr/>
            </a:pP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香港考評局程序 </a:t>
            </a:r>
            <a:r>
              <a:rPr lang="en-US" altLang="zh-TW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全港性系統評估 </a:t>
            </a:r>
            <a:r>
              <a:rPr lang="en-US" altLang="zh-TW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編修學生資料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7A4E1C2E-83DC-48B5-8CE2-F662235BE008}"/>
              </a:ext>
            </a:extLst>
          </p:cNvPr>
          <p:cNvGrpSpPr/>
          <p:nvPr/>
        </p:nvGrpSpPr>
        <p:grpSpPr>
          <a:xfrm>
            <a:off x="1089076" y="2538288"/>
            <a:ext cx="10534110" cy="2688551"/>
            <a:chOff x="1089076" y="2538288"/>
            <a:chExt cx="10534110" cy="2688551"/>
          </a:xfrm>
        </p:grpSpPr>
        <p:sp>
          <p:nvSpPr>
            <p:cNvPr id="19" name="標題 1">
              <a:extLst>
                <a:ext uri="{FF2B5EF4-FFF2-40B4-BE49-F238E27FC236}">
                  <a16:creationId xmlns:a16="http://schemas.microsoft.com/office/drawing/2014/main" id="{97799174-E9DB-4FB3-80B8-2B79734324D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89076" y="4188735"/>
              <a:ext cx="4695279" cy="61332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9144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 sz="4000" b="0" kern="1200" cap="none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1.</a:t>
              </a:r>
              <a:r>
                <a:rPr kumimoji="0"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選擇參數</a:t>
              </a:r>
              <a:endParaRPr kumimoji="0"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36C1E9E0-9DE5-40B1-990A-44EF1B104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2763" y="2538288"/>
              <a:ext cx="8350423" cy="2688551"/>
            </a:xfrm>
            <a:prstGeom prst="rect">
              <a:avLst/>
            </a:prstGeom>
          </p:spPr>
        </p:pic>
        <p:sp>
          <p:nvSpPr>
            <p:cNvPr id="12" name="標題 1">
              <a:extLst>
                <a:ext uri="{FF2B5EF4-FFF2-40B4-BE49-F238E27FC236}">
                  <a16:creationId xmlns:a16="http://schemas.microsoft.com/office/drawing/2014/main" id="{867FF03B-8A68-4210-8646-DF4DE9679E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89077" y="3034665"/>
              <a:ext cx="4695279" cy="61332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9144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 sz="4000" b="0" kern="1200" cap="none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2.</a:t>
              </a:r>
              <a:r>
                <a:rPr kumimoji="0"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按「搜尋」</a:t>
              </a:r>
              <a:endParaRPr kumimoji="0"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59868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14BBA7-B1C3-4E09-A689-1EC31B54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137529"/>
            <a:ext cx="9550400" cy="762000"/>
          </a:xfrm>
        </p:spPr>
        <p:txBody>
          <a:bodyPr/>
          <a:lstStyle/>
          <a:p>
            <a:r>
              <a:rPr lang="zh-TW" altLang="en-US" sz="40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編修學生資料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3512D9A-1251-4209-807E-13267C3AF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16</a:t>
            </a:fld>
            <a:endParaRPr lang="en-US" dirty="0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AECF63FD-0557-483F-82C8-A55EEA0EC218}"/>
              </a:ext>
            </a:extLst>
          </p:cNvPr>
          <p:cNvSpPr txBox="1">
            <a:spLocks/>
          </p:cNvSpPr>
          <p:nvPr/>
        </p:nvSpPr>
        <p:spPr bwMode="auto">
          <a:xfrm>
            <a:off x="2601310" y="1176017"/>
            <a:ext cx="8485848" cy="6553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pPr>
              <a:buClrTx/>
              <a:buSzTx/>
              <a:buFontTx/>
              <a:defRPr/>
            </a:pP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香港考評局程序 </a:t>
            </a:r>
            <a:r>
              <a:rPr lang="en-US" altLang="zh-TW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全港性系統評估 </a:t>
            </a:r>
            <a:r>
              <a:rPr lang="en-US" altLang="zh-TW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編修學生資料</a:t>
            </a: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541BA152-4E48-4A52-889A-6EEDAE9EFF78}"/>
              </a:ext>
            </a:extLst>
          </p:cNvPr>
          <p:cNvGrpSpPr/>
          <p:nvPr/>
        </p:nvGrpSpPr>
        <p:grpSpPr>
          <a:xfrm>
            <a:off x="147168" y="2222937"/>
            <a:ext cx="11897664" cy="3603699"/>
            <a:chOff x="238777" y="2806262"/>
            <a:chExt cx="11658887" cy="3396789"/>
          </a:xfrm>
        </p:grpSpPr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04636228-8AC1-4CA6-936E-31CD4A2BD2E9}"/>
                </a:ext>
              </a:extLst>
            </p:cNvPr>
            <p:cNvGrpSpPr/>
            <p:nvPr/>
          </p:nvGrpSpPr>
          <p:grpSpPr>
            <a:xfrm>
              <a:off x="2347264" y="2806262"/>
              <a:ext cx="9550400" cy="3396789"/>
              <a:chOff x="970746" y="2603939"/>
              <a:chExt cx="10250507" cy="3668107"/>
            </a:xfrm>
          </p:grpSpPr>
          <p:pic>
            <p:nvPicPr>
              <p:cNvPr id="5" name="圖片 4">
                <a:extLst>
                  <a:ext uri="{FF2B5EF4-FFF2-40B4-BE49-F238E27FC236}">
                    <a16:creationId xmlns:a16="http://schemas.microsoft.com/office/drawing/2014/main" id="{795EFE90-9A74-4599-902C-D139DA9B0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70746" y="2603939"/>
                <a:ext cx="10250507" cy="3668107"/>
              </a:xfrm>
              <a:prstGeom prst="rect">
                <a:avLst/>
              </a:prstGeom>
            </p:spPr>
          </p:pic>
          <p:sp>
            <p:nvSpPr>
              <p:cNvPr id="19" name="標題 1">
                <a:extLst>
                  <a:ext uri="{FF2B5EF4-FFF2-40B4-BE49-F238E27FC236}">
                    <a16:creationId xmlns:a16="http://schemas.microsoft.com/office/drawing/2014/main" id="{97799174-E9DB-4FB3-80B8-2B79734324D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883622" y="3245737"/>
                <a:ext cx="3182845" cy="61332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91440" tIns="45720" rIns="91440" bIns="91440" numCol="1" anchor="b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 sz="4000" b="0" kern="1200" cap="none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Franklin Gothic Book" pitchFamily="34" charset="0"/>
                    <a:ea typeface="微軟正黑體" pitchFamily="34" charset="-12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Franklin Gothic Book" pitchFamily="34" charset="0"/>
                    <a:ea typeface="微軟正黑體" pitchFamily="34" charset="-12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Franklin Gothic Book" pitchFamily="34" charset="0"/>
                    <a:ea typeface="微軟正黑體" pitchFamily="34" charset="-12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Franklin Gothic Book" pitchFamily="34" charset="0"/>
                    <a:ea typeface="微軟正黑體" pitchFamily="34" charset="-120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Franklin Gothic Book" pitchFamily="34" charset="0"/>
                    <a:ea typeface="微軟正黑體" pitchFamily="34" charset="-120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Franklin Gothic Book" pitchFamily="34" charset="0"/>
                    <a:ea typeface="微軟正黑體" pitchFamily="34" charset="-120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Franklin Gothic Book" pitchFamily="34" charset="0"/>
                    <a:ea typeface="微軟正黑體" pitchFamily="34" charset="-120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Franklin Gothic Book" pitchFamily="34" charset="0"/>
                    <a:ea typeface="微軟正黑體" pitchFamily="34" charset="-120"/>
                  </a:defRPr>
                </a:lvl9pPr>
              </a:lstStyle>
              <a:p>
                <a:pPr eaLnBrk="1" hangingPunct="1">
                  <a:defRPr/>
                </a:pPr>
                <a:r>
                  <a:rPr kumimoji="0" lang="en-US" altLang="zh-TW" sz="28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3b.</a:t>
                </a:r>
                <a:r>
                  <a:rPr kumimoji="0" lang="zh-TW" altLang="en-US" sz="28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 </a:t>
                </a:r>
                <a:r>
                  <a:rPr lang="zh-TW" altLang="en-US" sz="28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編修學生資料</a:t>
                </a:r>
                <a:endParaRPr kumimoji="0"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  <p:cxnSp>
            <p:nvCxnSpPr>
              <p:cNvPr id="9" name="直線單箭頭接點 8">
                <a:extLst>
                  <a:ext uri="{FF2B5EF4-FFF2-40B4-BE49-F238E27FC236}">
                    <a16:creationId xmlns:a16="http://schemas.microsoft.com/office/drawing/2014/main" id="{F085418B-2E22-4CE0-8C27-BC02B8CDBD2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6519690" y="3815255"/>
                <a:ext cx="2727863" cy="808714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標題 1">
              <a:extLst>
                <a:ext uri="{FF2B5EF4-FFF2-40B4-BE49-F238E27FC236}">
                  <a16:creationId xmlns:a16="http://schemas.microsoft.com/office/drawing/2014/main" id="{867FF03B-8A68-4210-8646-DF4DE9679E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8777" y="5068654"/>
              <a:ext cx="4695279" cy="61332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9144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 sz="4000" b="0" kern="1200" cap="none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3a.</a:t>
              </a:r>
              <a:r>
                <a:rPr kumimoji="0"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剔選學生</a:t>
              </a:r>
            </a:p>
          </p:txBody>
        </p:sp>
        <p:sp>
          <p:nvSpPr>
            <p:cNvPr id="14" name="標題 1">
              <a:extLst>
                <a:ext uri="{FF2B5EF4-FFF2-40B4-BE49-F238E27FC236}">
                  <a16:creationId xmlns:a16="http://schemas.microsoft.com/office/drawing/2014/main" id="{86B61AD9-CB59-4512-8A08-1C605C41518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53670" y="3995764"/>
              <a:ext cx="4695279" cy="61332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9144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 sz="4000" b="0" kern="1200" cap="none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9pPr>
            </a:lstStyle>
            <a:p>
              <a:pPr eaLnBrk="1" hangingPunct="1">
                <a:defRPr/>
              </a:pPr>
              <a:r>
                <a:rPr lang="en-US" altLang="zh-TW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4</a:t>
              </a:r>
              <a:r>
                <a:rPr kumimoji="0" lang="en-US" altLang="zh-TW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.</a:t>
              </a:r>
              <a:r>
                <a:rPr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按「儲存」</a:t>
              </a:r>
              <a:endParaRPr kumimoji="0"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91784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14BBA7-B1C3-4E09-A689-1EC31B54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137529"/>
            <a:ext cx="9550400" cy="762000"/>
          </a:xfrm>
        </p:spPr>
        <p:txBody>
          <a:bodyPr/>
          <a:lstStyle/>
          <a:p>
            <a:r>
              <a:rPr lang="zh-TW" altLang="en-US" sz="40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編修學生資料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3512D9A-1251-4209-807E-13267C3AF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17</a:t>
            </a:fld>
            <a:endParaRPr lang="en-US" dirty="0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AECF63FD-0557-483F-82C8-A55EEA0EC218}"/>
              </a:ext>
            </a:extLst>
          </p:cNvPr>
          <p:cNvSpPr txBox="1">
            <a:spLocks/>
          </p:cNvSpPr>
          <p:nvPr/>
        </p:nvSpPr>
        <p:spPr bwMode="auto">
          <a:xfrm>
            <a:off x="2601310" y="1176017"/>
            <a:ext cx="8485848" cy="6553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pPr>
              <a:buClrTx/>
              <a:buSzTx/>
              <a:buFontTx/>
              <a:defRPr/>
            </a:pP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香港考評局程序 </a:t>
            </a:r>
            <a:r>
              <a:rPr lang="en-US" altLang="zh-TW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全港性系統評估 </a:t>
            </a:r>
            <a:r>
              <a:rPr lang="en-US" altLang="zh-TW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編修學生資料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76B3102-4072-4C4D-A65A-E8EABDCE6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841" y="2755554"/>
            <a:ext cx="8754317" cy="3286466"/>
          </a:xfrm>
          <a:prstGeom prst="rect">
            <a:avLst/>
          </a:prstGeom>
        </p:spPr>
      </p:pic>
      <p:sp>
        <p:nvSpPr>
          <p:cNvPr id="15" name="標題 1">
            <a:extLst>
              <a:ext uri="{FF2B5EF4-FFF2-40B4-BE49-F238E27FC236}">
                <a16:creationId xmlns:a16="http://schemas.microsoft.com/office/drawing/2014/main" id="{28B273E5-D4A8-4D73-AA80-73A115A02C4C}"/>
              </a:ext>
            </a:extLst>
          </p:cNvPr>
          <p:cNvSpPr txBox="1">
            <a:spLocks/>
          </p:cNvSpPr>
          <p:nvPr/>
        </p:nvSpPr>
        <p:spPr bwMode="auto">
          <a:xfrm>
            <a:off x="4617330" y="2104865"/>
            <a:ext cx="3026980" cy="65068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5.</a:t>
            </a:r>
            <a:r>
              <a:rPr kumimoji="0"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成功儲存資料</a:t>
            </a:r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74FE37CF-CE2D-4A4E-8F5E-A201CC56266B}"/>
              </a:ext>
            </a:extLst>
          </p:cNvPr>
          <p:cNvCxnSpPr>
            <a:cxnSpLocks/>
          </p:cNvCxnSpPr>
          <p:nvPr/>
        </p:nvCxnSpPr>
        <p:spPr bwMode="auto">
          <a:xfrm flipH="1">
            <a:off x="2601310" y="2443664"/>
            <a:ext cx="1946382" cy="66214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1541226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14BBA7-B1C3-4E09-A689-1EC31B54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137529"/>
            <a:ext cx="9550400" cy="762000"/>
          </a:xfrm>
        </p:spPr>
        <p:txBody>
          <a:bodyPr/>
          <a:lstStyle/>
          <a:p>
            <a:r>
              <a:rPr lang="zh-TW" altLang="en-US" sz="4000" dirty="0">
                <a:solidFill>
                  <a:schemeClr val="tx1"/>
                </a:solidFill>
              </a:rPr>
              <a:t>注意事項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3512D9A-1251-4209-807E-13267C3AF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18</a:t>
            </a:fld>
            <a:endParaRPr 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81DD182-0024-4591-A023-2784A3671018}"/>
              </a:ext>
            </a:extLst>
          </p:cNvPr>
          <p:cNvSpPr txBox="1"/>
          <p:nvPr/>
        </p:nvSpPr>
        <p:spPr>
          <a:xfrm>
            <a:off x="258922" y="5313535"/>
            <a:ext cx="11364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1" dirty="0"/>
              <a:t>如果用戶在儲存資料後，會繼續為其他學生編修資料，就必須先剔除已選擇的核取方塊，再選擇其他學生</a:t>
            </a:r>
            <a:endParaRPr lang="en-US" altLang="zh-TW" sz="2800" b="1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D203AE6-0147-4A11-A043-34BE96CA8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5" y="1364261"/>
            <a:ext cx="5521242" cy="367838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EB15DF7-B821-44C9-A8C3-3587E3B10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105" y="1347596"/>
            <a:ext cx="5080438" cy="3776905"/>
          </a:xfrm>
          <a:prstGeom prst="rect">
            <a:avLst/>
          </a:prstGeom>
        </p:spPr>
      </p:pic>
      <p:sp>
        <p:nvSpPr>
          <p:cNvPr id="9" name="箭號: 向右 8">
            <a:extLst>
              <a:ext uri="{FF2B5EF4-FFF2-40B4-BE49-F238E27FC236}">
                <a16:creationId xmlns:a16="http://schemas.microsoft.com/office/drawing/2014/main" id="{71A03084-42D0-4227-88A5-9D48ECA6237C}"/>
              </a:ext>
            </a:extLst>
          </p:cNvPr>
          <p:cNvSpPr/>
          <p:nvPr/>
        </p:nvSpPr>
        <p:spPr bwMode="auto">
          <a:xfrm>
            <a:off x="5880538" y="2963917"/>
            <a:ext cx="441434" cy="465083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659770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30253A-4880-4D37-8EDF-27CA177A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8002E5E-F37E-430D-9E44-BF4A50DAB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19</a:t>
            </a:fld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12917DE-A781-4073-B14A-FA7BAE0F061D}"/>
              </a:ext>
            </a:extLst>
          </p:cNvPr>
          <p:cNvSpPr/>
          <p:nvPr/>
        </p:nvSpPr>
        <p:spPr>
          <a:xfrm>
            <a:off x="3048000" y="1875425"/>
            <a:ext cx="6096000" cy="12464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zh-TW" altLang="en-US" sz="7500" cap="all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步驟四</a:t>
            </a:r>
          </a:p>
        </p:txBody>
      </p:sp>
      <p:sp>
        <p:nvSpPr>
          <p:cNvPr id="6" name="文字版面配置區 2">
            <a:extLst>
              <a:ext uri="{FF2B5EF4-FFF2-40B4-BE49-F238E27FC236}">
                <a16:creationId xmlns:a16="http://schemas.microsoft.com/office/drawing/2014/main" id="{8FCC8869-E29F-421C-B23C-5F66C782638C}"/>
              </a:ext>
            </a:extLst>
          </p:cNvPr>
          <p:cNvSpPr txBox="1">
            <a:spLocks/>
          </p:cNvSpPr>
          <p:nvPr/>
        </p:nvSpPr>
        <p:spPr bwMode="auto">
          <a:xfrm>
            <a:off x="2072786" y="3570890"/>
            <a:ext cx="9974696" cy="1338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>
              <a:buNone/>
              <a:defRPr/>
            </a:pPr>
            <a:r>
              <a:rPr lang="zh-TW" altLang="en-US" sz="4000" dirty="0">
                <a:solidFill>
                  <a:srgbClr val="7030A0"/>
                </a:solidFill>
                <a:latin typeface="Trebuchet MS" pitchFamily="34" charset="0"/>
              </a:rPr>
              <a:t>香港考評局程序 </a:t>
            </a:r>
            <a:r>
              <a:rPr lang="en-US" altLang="zh-TW" sz="4000" dirty="0">
                <a:solidFill>
                  <a:srgbClr val="7030A0"/>
                </a:solidFill>
                <a:latin typeface="Trebuchet MS" pitchFamily="34" charset="0"/>
              </a:rPr>
              <a:t>&gt; </a:t>
            </a:r>
            <a:r>
              <a:rPr lang="zh-TW" altLang="en-US" sz="4000" dirty="0">
                <a:solidFill>
                  <a:srgbClr val="7030A0"/>
                </a:solidFill>
                <a:latin typeface="Trebuchet MS" pitchFamily="34" charset="0"/>
              </a:rPr>
              <a:t>全港性系統評估 </a:t>
            </a:r>
            <a:r>
              <a:rPr lang="en-US" altLang="zh-TW" sz="4000" dirty="0">
                <a:solidFill>
                  <a:srgbClr val="7030A0"/>
                </a:solidFill>
                <a:latin typeface="Trebuchet MS" pitchFamily="34" charset="0"/>
              </a:rPr>
              <a:t>&gt; </a:t>
            </a:r>
          </a:p>
          <a:p>
            <a:pPr marL="0" indent="0">
              <a:buNone/>
              <a:defRPr/>
            </a:pPr>
            <a:r>
              <a:rPr lang="zh-TW" altLang="en-US" sz="4000" dirty="0">
                <a:solidFill>
                  <a:srgbClr val="7030A0"/>
                </a:solidFill>
                <a:latin typeface="Trebuchet MS" pitchFamily="34" charset="0"/>
              </a:rPr>
              <a:t>資料互換 </a:t>
            </a:r>
            <a:r>
              <a:rPr lang="en-US" altLang="zh-TW" sz="4000" dirty="0">
                <a:solidFill>
                  <a:srgbClr val="7030A0"/>
                </a:solidFill>
                <a:latin typeface="Trebuchet MS" pitchFamily="34" charset="0"/>
              </a:rPr>
              <a:t>&gt; </a:t>
            </a:r>
            <a:r>
              <a:rPr lang="zh-TW" altLang="en-US" sz="4000" dirty="0">
                <a:solidFill>
                  <a:srgbClr val="7030A0"/>
                </a:solidFill>
                <a:latin typeface="Trebuchet MS" pitchFamily="34" charset="0"/>
              </a:rPr>
              <a:t>預備外發資料</a:t>
            </a:r>
            <a:endParaRPr lang="zh-TW" altLang="en-US" sz="4000" b="0" kern="0" dirty="0"/>
          </a:p>
        </p:txBody>
      </p:sp>
    </p:spTree>
    <p:extLst>
      <p:ext uri="{BB962C8B-B14F-4D97-AF65-F5344CB8AC3E}">
        <p14:creationId xmlns:p14="http://schemas.microsoft.com/office/powerpoint/2010/main" val="389148987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EE5174-0CAC-4CCE-AE1F-6756E2BC2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>
                <a:solidFill>
                  <a:schemeClr val="tx1"/>
                </a:solidFill>
              </a:rPr>
              <a:t>香港考評局程序模組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539F3EA-1D6B-4FCF-B269-05AC57C4F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</a:t>
            </a:fld>
            <a:endParaRPr lang="en-US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8C445C8A-598C-4585-A352-F639953F4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b="1" dirty="0"/>
              <a:t>香港考評局程序 </a:t>
            </a:r>
            <a:endParaRPr lang="en-US" altLang="zh-TW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b="1" dirty="0"/>
              <a:t>	</a:t>
            </a:r>
            <a:r>
              <a:rPr lang="zh-TW" altLang="en-US" b="1" dirty="0"/>
              <a:t>香港中學文憑考試</a:t>
            </a:r>
            <a:r>
              <a:rPr lang="en-US" b="1" dirty="0"/>
              <a:t>	HKDSE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	</a:t>
            </a:r>
            <a:r>
              <a:rPr lang="zh-TW" altLang="en-US" b="1" dirty="0"/>
              <a:t>香港高級程度會考 </a:t>
            </a:r>
            <a:r>
              <a:rPr lang="en-US" altLang="zh-TW" b="1" dirty="0"/>
              <a:t>/ </a:t>
            </a:r>
            <a:r>
              <a:rPr lang="zh-TW" altLang="en-US" b="1" dirty="0"/>
              <a:t>香港中學會考</a:t>
            </a:r>
            <a:endParaRPr lang="en-US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zh-TW" altLang="en-US" b="1" dirty="0"/>
              <a:t>全港性系統評估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zh-TW" b="1" dirty="0">
                <a:solidFill>
                  <a:srgbClr val="008000"/>
                </a:solidFill>
                <a:latin typeface="Trebuchet MS" pitchFamily="34" charset="0"/>
              </a:rPr>
              <a:t>		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             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編修學生資料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	    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報告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              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資料互換</a:t>
            </a:r>
            <a:endParaRPr lang="en-US" b="1" dirty="0"/>
          </a:p>
          <a:p>
            <a:pPr lvl="1"/>
            <a:endParaRPr lang="en-US" dirty="0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D719821A-57CF-4C72-AA7F-52CBF6CEA636}"/>
              </a:ext>
            </a:extLst>
          </p:cNvPr>
          <p:cNvGrpSpPr/>
          <p:nvPr/>
        </p:nvGrpSpPr>
        <p:grpSpPr>
          <a:xfrm>
            <a:off x="2161326" y="3482666"/>
            <a:ext cx="2375047" cy="1142343"/>
            <a:chOff x="2161326" y="3482666"/>
            <a:chExt cx="2375047" cy="1142343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DA70FE2-DF57-4DE6-BB6E-B48AB113907E}"/>
                </a:ext>
              </a:extLst>
            </p:cNvPr>
            <p:cNvSpPr/>
            <p:nvPr/>
          </p:nvSpPr>
          <p:spPr bwMode="auto">
            <a:xfrm>
              <a:off x="2161326" y="3482666"/>
              <a:ext cx="2375047" cy="490329"/>
            </a:xfrm>
            <a:prstGeom prst="rect">
              <a:avLst/>
            </a:prstGeom>
            <a:noFill/>
            <a:ln w="63500"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cxnSp>
          <p:nvCxnSpPr>
            <p:cNvPr id="11" name="直線單箭頭接點 10">
              <a:extLst>
                <a:ext uri="{FF2B5EF4-FFF2-40B4-BE49-F238E27FC236}">
                  <a16:creationId xmlns:a16="http://schemas.microsoft.com/office/drawing/2014/main" id="{D39A93F2-8A57-4813-A143-846B897CAAF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55881" y="4092265"/>
              <a:ext cx="0" cy="53274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83A26A10-46D9-4892-B4C9-DB8B5B70D41D}"/>
              </a:ext>
            </a:extLst>
          </p:cNvPr>
          <p:cNvGrpSpPr/>
          <p:nvPr/>
        </p:nvGrpSpPr>
        <p:grpSpPr>
          <a:xfrm>
            <a:off x="7263313" y="1598169"/>
            <a:ext cx="4036425" cy="4431599"/>
            <a:chOff x="7263313" y="1598169"/>
            <a:chExt cx="4036425" cy="4431599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B3C47E57-4AB7-4EAA-921F-DDF8B35A9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63313" y="1598169"/>
              <a:ext cx="4036425" cy="4431599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53F93ECC-27DA-4489-B89B-EB6B7055ACB5}"/>
                </a:ext>
              </a:extLst>
            </p:cNvPr>
            <p:cNvSpPr/>
            <p:nvPr/>
          </p:nvSpPr>
          <p:spPr bwMode="auto">
            <a:xfrm>
              <a:off x="7655627" y="3483031"/>
              <a:ext cx="2375047" cy="490329"/>
            </a:xfrm>
            <a:prstGeom prst="rect">
              <a:avLst/>
            </a:prstGeom>
            <a:noFill/>
            <a:ln w="63500"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980192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14BBA7-B1C3-4E09-A689-1EC31B54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137529"/>
            <a:ext cx="9550400" cy="762000"/>
          </a:xfrm>
        </p:spPr>
        <p:txBody>
          <a:bodyPr/>
          <a:lstStyle/>
          <a:p>
            <a:r>
              <a:rPr lang="zh-TW" altLang="en-US" sz="4000" dirty="0">
                <a:solidFill>
                  <a:schemeClr val="tx1"/>
                </a:solidFill>
              </a:rPr>
              <a:t>預備資料檔案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3512D9A-1251-4209-807E-13267C3AF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20</a:t>
            </a:fld>
            <a:endParaRPr lang="en-US" dirty="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2A953DC0-C1D9-42F3-8B85-068C225BCF96}"/>
              </a:ext>
            </a:extLst>
          </p:cNvPr>
          <p:cNvGrpSpPr/>
          <p:nvPr/>
        </p:nvGrpSpPr>
        <p:grpSpPr>
          <a:xfrm>
            <a:off x="246294" y="2206354"/>
            <a:ext cx="11680228" cy="3280790"/>
            <a:chOff x="275152" y="2522301"/>
            <a:chExt cx="11680228" cy="3280790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40372FF0-4275-49D6-B485-38658C451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5147" y="2522301"/>
              <a:ext cx="7630233" cy="2961947"/>
            </a:xfrm>
            <a:prstGeom prst="rect">
              <a:avLst/>
            </a:prstGeom>
          </p:spPr>
        </p:pic>
        <p:sp>
          <p:nvSpPr>
            <p:cNvPr id="11" name="標題 1">
              <a:extLst>
                <a:ext uri="{FF2B5EF4-FFF2-40B4-BE49-F238E27FC236}">
                  <a16:creationId xmlns:a16="http://schemas.microsoft.com/office/drawing/2014/main" id="{3CA60D31-59CB-4B02-AAC7-F801368AA33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75152" y="5152402"/>
              <a:ext cx="4109095" cy="65068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9144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 sz="4000" b="0" kern="1200" cap="none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1.</a:t>
              </a:r>
              <a:r>
                <a:rPr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剔選「</a:t>
              </a:r>
              <a:r>
                <a:rPr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全港性系統評估 </a:t>
              </a:r>
              <a:r>
                <a:rPr lang="en-US" altLang="zh-TW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 </a:t>
              </a:r>
              <a:r>
                <a:rPr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學生資料</a:t>
              </a:r>
              <a:r>
                <a:rPr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」</a:t>
              </a:r>
              <a:endParaRPr kumimoji="0"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2" name="標題 1">
              <a:extLst>
                <a:ext uri="{FF2B5EF4-FFF2-40B4-BE49-F238E27FC236}">
                  <a16:creationId xmlns:a16="http://schemas.microsoft.com/office/drawing/2014/main" id="{1660D339-B3B0-4B73-B5C5-EFAD7634BD8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95054" y="3677929"/>
              <a:ext cx="2222938" cy="65068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9144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 sz="4000" b="0" kern="1200" cap="none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2.</a:t>
              </a:r>
              <a:r>
                <a:rPr kumimoji="0"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按「預備」</a:t>
              </a:r>
            </a:p>
          </p:txBody>
        </p:sp>
      </p:grpSp>
      <p:sp>
        <p:nvSpPr>
          <p:cNvPr id="13" name="標題 1">
            <a:extLst>
              <a:ext uri="{FF2B5EF4-FFF2-40B4-BE49-F238E27FC236}">
                <a16:creationId xmlns:a16="http://schemas.microsoft.com/office/drawing/2014/main" id="{A5888DDA-ED21-4989-A5A2-CA666039BA58}"/>
              </a:ext>
            </a:extLst>
          </p:cNvPr>
          <p:cNvSpPr txBox="1">
            <a:spLocks/>
          </p:cNvSpPr>
          <p:nvPr/>
        </p:nvSpPr>
        <p:spPr bwMode="auto">
          <a:xfrm>
            <a:off x="2072786" y="1364354"/>
            <a:ext cx="9018124" cy="6553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pPr>
              <a:buClrTx/>
              <a:buSzTx/>
              <a:buFontTx/>
              <a:defRPr/>
            </a:pP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香港考評局程序 </a:t>
            </a:r>
            <a:r>
              <a:rPr lang="en-US" altLang="zh-TW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全港性系統評估 </a:t>
            </a:r>
            <a:r>
              <a:rPr lang="en-US" altLang="zh-TW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資料互換 </a:t>
            </a:r>
            <a:r>
              <a:rPr lang="en-US" altLang="zh-TW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預備外發資料</a:t>
            </a:r>
          </a:p>
        </p:txBody>
      </p:sp>
    </p:spTree>
    <p:extLst>
      <p:ext uri="{BB962C8B-B14F-4D97-AF65-F5344CB8AC3E}">
        <p14:creationId xmlns:p14="http://schemas.microsoft.com/office/powerpoint/2010/main" val="102278309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14BBA7-B1C3-4E09-A689-1EC31B54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137529"/>
            <a:ext cx="9550400" cy="762000"/>
          </a:xfrm>
        </p:spPr>
        <p:txBody>
          <a:bodyPr/>
          <a:lstStyle/>
          <a:p>
            <a:r>
              <a:rPr lang="zh-TW" altLang="en-US" sz="4000" dirty="0">
                <a:solidFill>
                  <a:schemeClr val="tx1"/>
                </a:solidFill>
              </a:rPr>
              <a:t>預備資料檔案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3512D9A-1251-4209-807E-13267C3AF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21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06C7AC2-31B3-4899-8D12-BBCF3EF57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481" y="2124075"/>
            <a:ext cx="8639175" cy="3524250"/>
          </a:xfrm>
          <a:prstGeom prst="rect">
            <a:avLst/>
          </a:prstGeom>
        </p:spPr>
      </p:pic>
      <p:sp>
        <p:nvSpPr>
          <p:cNvPr id="14" name="標題 1">
            <a:extLst>
              <a:ext uri="{FF2B5EF4-FFF2-40B4-BE49-F238E27FC236}">
                <a16:creationId xmlns:a16="http://schemas.microsoft.com/office/drawing/2014/main" id="{7DF0A33B-D5C4-43AB-AA4C-DEBB057E5EF8}"/>
              </a:ext>
            </a:extLst>
          </p:cNvPr>
          <p:cNvSpPr txBox="1">
            <a:spLocks/>
          </p:cNvSpPr>
          <p:nvPr/>
        </p:nvSpPr>
        <p:spPr bwMode="auto">
          <a:xfrm>
            <a:off x="593999" y="4465568"/>
            <a:ext cx="2222938" cy="65068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3.</a:t>
            </a:r>
            <a:r>
              <a:rPr kumimoji="0"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選擇參數</a:t>
            </a:r>
          </a:p>
        </p:txBody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id="{9410D6F6-D6AD-4A23-9CEC-22C95B797119}"/>
              </a:ext>
            </a:extLst>
          </p:cNvPr>
          <p:cNvSpPr txBox="1">
            <a:spLocks/>
          </p:cNvSpPr>
          <p:nvPr/>
        </p:nvSpPr>
        <p:spPr bwMode="auto">
          <a:xfrm>
            <a:off x="593999" y="3103655"/>
            <a:ext cx="2222938" cy="65068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4.</a:t>
            </a:r>
            <a:r>
              <a:rPr kumimoji="0"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按「搜尋」</a:t>
            </a:r>
          </a:p>
        </p:txBody>
      </p:sp>
      <p:sp>
        <p:nvSpPr>
          <p:cNvPr id="16" name="標題 1">
            <a:extLst>
              <a:ext uri="{FF2B5EF4-FFF2-40B4-BE49-F238E27FC236}">
                <a16:creationId xmlns:a16="http://schemas.microsoft.com/office/drawing/2014/main" id="{F864C788-913D-48DD-9BD9-C21FF4494E01}"/>
              </a:ext>
            </a:extLst>
          </p:cNvPr>
          <p:cNvSpPr txBox="1">
            <a:spLocks/>
          </p:cNvSpPr>
          <p:nvPr/>
        </p:nvSpPr>
        <p:spPr bwMode="auto">
          <a:xfrm>
            <a:off x="1883600" y="1184141"/>
            <a:ext cx="9018124" cy="6553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pPr>
              <a:buClrTx/>
              <a:buSzTx/>
              <a:buFontTx/>
              <a:defRPr/>
            </a:pP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香港考評局程序 </a:t>
            </a:r>
            <a:r>
              <a:rPr lang="en-US" altLang="zh-TW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全港性系統評估 </a:t>
            </a:r>
            <a:r>
              <a:rPr lang="en-US" altLang="zh-TW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資料互換 </a:t>
            </a:r>
            <a:r>
              <a:rPr lang="en-US" altLang="zh-TW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預備外發資料</a:t>
            </a:r>
          </a:p>
        </p:txBody>
      </p:sp>
    </p:spTree>
    <p:extLst>
      <p:ext uri="{BB962C8B-B14F-4D97-AF65-F5344CB8AC3E}">
        <p14:creationId xmlns:p14="http://schemas.microsoft.com/office/powerpoint/2010/main" val="151798717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14BBA7-B1C3-4E09-A689-1EC31B54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137529"/>
            <a:ext cx="9550400" cy="762000"/>
          </a:xfrm>
        </p:spPr>
        <p:txBody>
          <a:bodyPr/>
          <a:lstStyle/>
          <a:p>
            <a:r>
              <a:rPr lang="zh-TW" altLang="en-US" sz="4000" dirty="0">
                <a:solidFill>
                  <a:schemeClr val="tx1"/>
                </a:solidFill>
              </a:rPr>
              <a:t>預備資料檔案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3512D9A-1251-4209-807E-13267C3AF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22</a:t>
            </a:fld>
            <a:endParaRPr lang="en-US" dirty="0"/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7DF0A33B-D5C4-43AB-AA4C-DEBB057E5EF8}"/>
              </a:ext>
            </a:extLst>
          </p:cNvPr>
          <p:cNvSpPr txBox="1">
            <a:spLocks/>
          </p:cNvSpPr>
          <p:nvPr/>
        </p:nvSpPr>
        <p:spPr bwMode="auto">
          <a:xfrm>
            <a:off x="593999" y="4843941"/>
            <a:ext cx="2222938" cy="65068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5.</a:t>
            </a:r>
            <a:r>
              <a:rPr kumimoji="0"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剔選學生</a:t>
            </a:r>
          </a:p>
        </p:txBody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id="{9410D6F6-D6AD-4A23-9CEC-22C95B797119}"/>
              </a:ext>
            </a:extLst>
          </p:cNvPr>
          <p:cNvSpPr txBox="1">
            <a:spLocks/>
          </p:cNvSpPr>
          <p:nvPr/>
        </p:nvSpPr>
        <p:spPr bwMode="auto">
          <a:xfrm>
            <a:off x="593999" y="3103655"/>
            <a:ext cx="2222938" cy="65068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6.</a:t>
            </a:r>
            <a:r>
              <a:rPr kumimoji="0"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按「預備」</a:t>
            </a:r>
          </a:p>
        </p:txBody>
      </p:sp>
      <p:sp>
        <p:nvSpPr>
          <p:cNvPr id="16" name="標題 1">
            <a:extLst>
              <a:ext uri="{FF2B5EF4-FFF2-40B4-BE49-F238E27FC236}">
                <a16:creationId xmlns:a16="http://schemas.microsoft.com/office/drawing/2014/main" id="{F864C788-913D-48DD-9BD9-C21FF4494E01}"/>
              </a:ext>
            </a:extLst>
          </p:cNvPr>
          <p:cNvSpPr txBox="1">
            <a:spLocks/>
          </p:cNvSpPr>
          <p:nvPr/>
        </p:nvSpPr>
        <p:spPr bwMode="auto">
          <a:xfrm>
            <a:off x="1930896" y="1158068"/>
            <a:ext cx="9018124" cy="6553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pPr>
              <a:buClrTx/>
              <a:buSzTx/>
              <a:buFontTx/>
              <a:defRPr/>
            </a:pP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香港考評局程序 </a:t>
            </a:r>
            <a:r>
              <a:rPr lang="en-US" altLang="zh-TW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全港性系統評估 </a:t>
            </a:r>
            <a:r>
              <a:rPr lang="en-US" altLang="zh-TW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資料互換 </a:t>
            </a:r>
            <a:r>
              <a:rPr lang="en-US" altLang="zh-TW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預備外發資料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B3F7F6B-3EA5-4362-B15B-EBE8F6EFB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516"/>
          <a:stretch/>
        </p:blipFill>
        <p:spPr>
          <a:xfrm>
            <a:off x="3042342" y="2183990"/>
            <a:ext cx="8633395" cy="319205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C2350BF-6CAA-4335-9E93-56417202DB4A}"/>
              </a:ext>
            </a:extLst>
          </p:cNvPr>
          <p:cNvSpPr/>
          <p:nvPr/>
        </p:nvSpPr>
        <p:spPr bwMode="auto">
          <a:xfrm>
            <a:off x="3216166" y="4430110"/>
            <a:ext cx="362606" cy="945931"/>
          </a:xfrm>
          <a:prstGeom prst="rect">
            <a:avLst/>
          </a:prstGeom>
          <a:noFill/>
          <a:ln w="7302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808396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14BBA7-B1C3-4E09-A689-1EC31B54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137529"/>
            <a:ext cx="9550400" cy="762000"/>
          </a:xfrm>
        </p:spPr>
        <p:txBody>
          <a:bodyPr/>
          <a:lstStyle/>
          <a:p>
            <a:r>
              <a:rPr lang="zh-TW" altLang="en-US" sz="4000" dirty="0">
                <a:solidFill>
                  <a:schemeClr val="tx1"/>
                </a:solidFill>
              </a:rPr>
              <a:t>預備資料檔案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3512D9A-1251-4209-807E-13267C3AF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23</a:t>
            </a:fld>
            <a:endParaRPr lang="en-US" dirty="0"/>
          </a:p>
        </p:txBody>
      </p:sp>
      <p:sp>
        <p:nvSpPr>
          <p:cNvPr id="16" name="標題 1">
            <a:extLst>
              <a:ext uri="{FF2B5EF4-FFF2-40B4-BE49-F238E27FC236}">
                <a16:creationId xmlns:a16="http://schemas.microsoft.com/office/drawing/2014/main" id="{F864C788-913D-48DD-9BD9-C21FF4494E01}"/>
              </a:ext>
            </a:extLst>
          </p:cNvPr>
          <p:cNvSpPr txBox="1">
            <a:spLocks/>
          </p:cNvSpPr>
          <p:nvPr/>
        </p:nvSpPr>
        <p:spPr bwMode="auto">
          <a:xfrm>
            <a:off x="1915132" y="1110627"/>
            <a:ext cx="9018124" cy="6553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pPr>
              <a:buClrTx/>
              <a:buSzTx/>
              <a:buFontTx/>
              <a:defRPr/>
            </a:pP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香港考評局程序 </a:t>
            </a:r>
            <a:r>
              <a:rPr lang="en-US" altLang="zh-TW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全港性系統評估 </a:t>
            </a:r>
            <a:r>
              <a:rPr lang="en-US" altLang="zh-TW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資料互換 </a:t>
            </a:r>
            <a:r>
              <a:rPr lang="en-US" altLang="zh-TW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預備外發資料</a:t>
            </a: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E42B6F71-3EF0-4EE8-AE19-FF5F5ED1694D}"/>
              </a:ext>
            </a:extLst>
          </p:cNvPr>
          <p:cNvGrpSpPr/>
          <p:nvPr/>
        </p:nvGrpSpPr>
        <p:grpSpPr>
          <a:xfrm>
            <a:off x="1478282" y="1741062"/>
            <a:ext cx="10042298" cy="4751657"/>
            <a:chOff x="1478282" y="1741062"/>
            <a:chExt cx="10042298" cy="4751657"/>
          </a:xfrm>
        </p:grpSpPr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F626933A-18A4-47E3-8C57-18263068A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8282" y="1741062"/>
              <a:ext cx="9223531" cy="3985792"/>
            </a:xfrm>
            <a:prstGeom prst="rect">
              <a:avLst/>
            </a:prstGeom>
          </p:spPr>
        </p:pic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FA0C7666-6B99-436E-899E-5F7DE3AB2E16}"/>
                </a:ext>
              </a:extLst>
            </p:cNvPr>
            <p:cNvGrpSpPr/>
            <p:nvPr/>
          </p:nvGrpSpPr>
          <p:grpSpPr>
            <a:xfrm>
              <a:off x="6172387" y="5615173"/>
              <a:ext cx="5348193" cy="877546"/>
              <a:chOff x="6255983" y="5528383"/>
              <a:chExt cx="5348193" cy="877546"/>
            </a:xfrm>
          </p:grpSpPr>
          <p:grpSp>
            <p:nvGrpSpPr>
              <p:cNvPr id="6" name="群組 5">
                <a:extLst>
                  <a:ext uri="{FF2B5EF4-FFF2-40B4-BE49-F238E27FC236}">
                    <a16:creationId xmlns:a16="http://schemas.microsoft.com/office/drawing/2014/main" id="{0B2B48E6-7963-4800-BBBD-4A180A4E6A3D}"/>
                  </a:ext>
                </a:extLst>
              </p:cNvPr>
              <p:cNvGrpSpPr/>
              <p:nvPr/>
            </p:nvGrpSpPr>
            <p:grpSpPr>
              <a:xfrm>
                <a:off x="6255983" y="5716524"/>
                <a:ext cx="5348193" cy="689405"/>
                <a:chOff x="5328489" y="5716524"/>
                <a:chExt cx="5348193" cy="689405"/>
              </a:xfrm>
            </p:grpSpPr>
            <p:sp>
              <p:nvSpPr>
                <p:cNvPr id="14" name="標題 1">
                  <a:extLst>
                    <a:ext uri="{FF2B5EF4-FFF2-40B4-BE49-F238E27FC236}">
                      <a16:creationId xmlns:a16="http://schemas.microsoft.com/office/drawing/2014/main" id="{7DF0A33B-D5C4-43AB-AA4C-DEBB057E5EF8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5328489" y="5755240"/>
                  <a:ext cx="2835662" cy="650689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91440" numCol="1" anchor="b" anchorCtr="0" compatLnSpc="1">
                  <a:prstTxWarp prst="textNoShape">
                    <a:avLst/>
                  </a:prstTxWarp>
                </a:bodyPr>
                <a:lstStyle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None/>
                    <a:defRPr sz="4000" b="0" kern="1200" cap="none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chemeClr val="tx2"/>
                      </a:solidFill>
                      <a:latin typeface="Franklin Gothic Book" pitchFamily="34" charset="0"/>
                      <a:ea typeface="微軟正黑體" pitchFamily="34" charset="-120"/>
                    </a:defRPr>
                  </a:lvl2pPr>
                  <a:lvl3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chemeClr val="tx2"/>
                      </a:solidFill>
                      <a:latin typeface="Franklin Gothic Book" pitchFamily="34" charset="0"/>
                      <a:ea typeface="微軟正黑體" pitchFamily="34" charset="-120"/>
                    </a:defRPr>
                  </a:lvl3pPr>
                  <a:lvl4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chemeClr val="tx2"/>
                      </a:solidFill>
                      <a:latin typeface="Franklin Gothic Book" pitchFamily="34" charset="0"/>
                      <a:ea typeface="微軟正黑體" pitchFamily="34" charset="-120"/>
                    </a:defRPr>
                  </a:lvl4pPr>
                  <a:lvl5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chemeClr val="tx2"/>
                      </a:solidFill>
                      <a:latin typeface="Franklin Gothic Book" pitchFamily="34" charset="0"/>
                      <a:ea typeface="微軟正黑體" pitchFamily="34" charset="-120"/>
                    </a:defRPr>
                  </a:lvl5pPr>
                  <a:lvl6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chemeClr val="tx2"/>
                      </a:solidFill>
                      <a:latin typeface="Franklin Gothic Book" pitchFamily="34" charset="0"/>
                      <a:ea typeface="微軟正黑體" pitchFamily="34" charset="-120"/>
                    </a:defRPr>
                  </a:lvl6pPr>
                  <a:lvl7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chemeClr val="tx2"/>
                      </a:solidFill>
                      <a:latin typeface="Franklin Gothic Book" pitchFamily="34" charset="0"/>
                      <a:ea typeface="微軟正黑體" pitchFamily="34" charset="-120"/>
                    </a:defRPr>
                  </a:lvl7pPr>
                  <a:lvl8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chemeClr val="tx2"/>
                      </a:solidFill>
                      <a:latin typeface="Franklin Gothic Book" pitchFamily="34" charset="0"/>
                      <a:ea typeface="微軟正黑體" pitchFamily="34" charset="-120"/>
                    </a:defRPr>
                  </a:lvl8pPr>
                  <a:lvl9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chemeClr val="tx2"/>
                      </a:solidFill>
                      <a:latin typeface="Franklin Gothic Book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kumimoji="0" lang="en-US" altLang="zh-TW" sz="2800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5.</a:t>
                  </a:r>
                  <a:r>
                    <a:rPr kumimoji="0" lang="zh-TW" altLang="en-US" sz="2800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 選擇預覽類型</a:t>
                  </a:r>
                </a:p>
              </p:txBody>
            </p:sp>
            <p:sp>
              <p:nvSpPr>
                <p:cNvPr id="15" name="標題 1">
                  <a:extLst>
                    <a:ext uri="{FF2B5EF4-FFF2-40B4-BE49-F238E27FC236}">
                      <a16:creationId xmlns:a16="http://schemas.microsoft.com/office/drawing/2014/main" id="{9410D6F6-D6AD-4A23-9CEC-22C95B797119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8453744" y="5716524"/>
                  <a:ext cx="2222938" cy="650689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91440" numCol="1" anchor="b" anchorCtr="0" compatLnSpc="1">
                  <a:prstTxWarp prst="textNoShape">
                    <a:avLst/>
                  </a:prstTxWarp>
                </a:bodyPr>
                <a:lstStyle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None/>
                    <a:defRPr sz="4000" b="0" kern="1200" cap="none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  <a:lvl2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chemeClr val="tx2"/>
                      </a:solidFill>
                      <a:latin typeface="Franklin Gothic Book" pitchFamily="34" charset="0"/>
                      <a:ea typeface="微軟正黑體" pitchFamily="34" charset="-120"/>
                    </a:defRPr>
                  </a:lvl2pPr>
                  <a:lvl3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chemeClr val="tx2"/>
                      </a:solidFill>
                      <a:latin typeface="Franklin Gothic Book" pitchFamily="34" charset="0"/>
                      <a:ea typeface="微軟正黑體" pitchFamily="34" charset="-120"/>
                    </a:defRPr>
                  </a:lvl3pPr>
                  <a:lvl4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chemeClr val="tx2"/>
                      </a:solidFill>
                      <a:latin typeface="Franklin Gothic Book" pitchFamily="34" charset="0"/>
                      <a:ea typeface="微軟正黑體" pitchFamily="34" charset="-120"/>
                    </a:defRPr>
                  </a:lvl4pPr>
                  <a:lvl5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chemeClr val="tx2"/>
                      </a:solidFill>
                      <a:latin typeface="Franklin Gothic Book" pitchFamily="34" charset="0"/>
                      <a:ea typeface="微軟正黑體" pitchFamily="34" charset="-120"/>
                    </a:defRPr>
                  </a:lvl5pPr>
                  <a:lvl6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chemeClr val="tx2"/>
                      </a:solidFill>
                      <a:latin typeface="Franklin Gothic Book" pitchFamily="34" charset="0"/>
                      <a:ea typeface="微軟正黑體" pitchFamily="34" charset="-120"/>
                    </a:defRPr>
                  </a:lvl6pPr>
                  <a:lvl7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chemeClr val="tx2"/>
                      </a:solidFill>
                      <a:latin typeface="Franklin Gothic Book" pitchFamily="34" charset="0"/>
                      <a:ea typeface="微軟正黑體" pitchFamily="34" charset="-120"/>
                    </a:defRPr>
                  </a:lvl7pPr>
                  <a:lvl8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chemeClr val="tx2"/>
                      </a:solidFill>
                      <a:latin typeface="Franklin Gothic Book" pitchFamily="34" charset="0"/>
                      <a:ea typeface="微軟正黑體" pitchFamily="34" charset="-120"/>
                    </a:defRPr>
                  </a:lvl8pPr>
                  <a:lvl9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chemeClr val="tx2"/>
                      </a:solidFill>
                      <a:latin typeface="Franklin Gothic Book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kumimoji="0" lang="en-US" altLang="zh-TW" sz="2800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6.</a:t>
                  </a:r>
                  <a:r>
                    <a:rPr kumimoji="0" lang="zh-TW" altLang="en-US" sz="2800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 按「</a:t>
                  </a:r>
                  <a:r>
                    <a:rPr lang="zh-TW" altLang="en-US" sz="2800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預覽</a:t>
                  </a:r>
                  <a:r>
                    <a:rPr kumimoji="0" lang="zh-TW" altLang="en-US" sz="2800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」</a:t>
                  </a:r>
                </a:p>
              </p:txBody>
            </p:sp>
          </p:grpSp>
          <p:cxnSp>
            <p:nvCxnSpPr>
              <p:cNvPr id="8" name="直線單箭頭接點 7">
                <a:extLst>
                  <a:ext uri="{FF2B5EF4-FFF2-40B4-BE49-F238E27FC236}">
                    <a16:creationId xmlns:a16="http://schemas.microsoft.com/office/drawing/2014/main" id="{3B6F6833-8A54-4EFD-9695-3563D66607E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788165" y="5528383"/>
                <a:ext cx="709450" cy="226857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直線單箭頭接點 16">
                <a:extLst>
                  <a:ext uri="{FF2B5EF4-FFF2-40B4-BE49-F238E27FC236}">
                    <a16:creationId xmlns:a16="http://schemas.microsoft.com/office/drawing/2014/main" id="{884DC652-7071-4C07-AEE0-D06E5E30CDE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381238" y="5554915"/>
                <a:ext cx="864102" cy="200325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49688660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14BBA7-B1C3-4E09-A689-1EC31B54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137529"/>
            <a:ext cx="9550400" cy="762000"/>
          </a:xfrm>
        </p:spPr>
        <p:txBody>
          <a:bodyPr/>
          <a:lstStyle/>
          <a:p>
            <a:r>
              <a:rPr lang="zh-TW" altLang="en-US" sz="4000" dirty="0">
                <a:solidFill>
                  <a:schemeClr val="tx1"/>
                </a:solidFill>
              </a:rPr>
              <a:t>檢查資料檔案的內容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3512D9A-1251-4209-807E-13267C3AF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24</a:t>
            </a:fld>
            <a:endParaRPr lang="en-US" dirty="0"/>
          </a:p>
        </p:txBody>
      </p:sp>
      <p:sp>
        <p:nvSpPr>
          <p:cNvPr id="16" name="標題 1">
            <a:extLst>
              <a:ext uri="{FF2B5EF4-FFF2-40B4-BE49-F238E27FC236}">
                <a16:creationId xmlns:a16="http://schemas.microsoft.com/office/drawing/2014/main" id="{F864C788-913D-48DD-9BD9-C21FF4494E01}"/>
              </a:ext>
            </a:extLst>
          </p:cNvPr>
          <p:cNvSpPr txBox="1">
            <a:spLocks/>
          </p:cNvSpPr>
          <p:nvPr/>
        </p:nvSpPr>
        <p:spPr bwMode="auto">
          <a:xfrm>
            <a:off x="1930896" y="1158068"/>
            <a:ext cx="9018124" cy="6553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pPr>
              <a:buClrTx/>
              <a:buSzTx/>
              <a:buFontTx/>
              <a:defRPr/>
            </a:pP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香港考評局程序 </a:t>
            </a:r>
            <a:r>
              <a:rPr lang="en-US" altLang="zh-TW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全港性系統評估 </a:t>
            </a:r>
            <a:r>
              <a:rPr lang="en-US" altLang="zh-TW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資料互換 </a:t>
            </a:r>
            <a:r>
              <a:rPr lang="en-US" altLang="zh-TW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預備外發資料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F0FF78E-2E42-4D4D-B347-61CB862BA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12" y="1842748"/>
            <a:ext cx="10589176" cy="3357992"/>
          </a:xfrm>
          <a:prstGeom prst="rect">
            <a:avLst/>
          </a:prstGeom>
        </p:spPr>
      </p:pic>
      <p:sp>
        <p:nvSpPr>
          <p:cNvPr id="12" name="標題 1">
            <a:extLst>
              <a:ext uri="{FF2B5EF4-FFF2-40B4-BE49-F238E27FC236}">
                <a16:creationId xmlns:a16="http://schemas.microsoft.com/office/drawing/2014/main" id="{B97E8DBF-D2A6-4F41-BF52-C991F22A6883}"/>
              </a:ext>
            </a:extLst>
          </p:cNvPr>
          <p:cNvSpPr txBox="1">
            <a:spLocks/>
          </p:cNvSpPr>
          <p:nvPr/>
        </p:nvSpPr>
        <p:spPr bwMode="auto">
          <a:xfrm>
            <a:off x="1930896" y="5230099"/>
            <a:ext cx="9096374" cy="65068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7.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檢視資料檔案的內容，確認已輸入學生資料正確無誤</a:t>
            </a:r>
            <a:endParaRPr kumimoji="0"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27093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14BBA7-B1C3-4E09-A689-1EC31B54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137529"/>
            <a:ext cx="9550400" cy="762000"/>
          </a:xfrm>
        </p:spPr>
        <p:txBody>
          <a:bodyPr/>
          <a:lstStyle/>
          <a:p>
            <a:r>
              <a:rPr lang="zh-TW" altLang="en-US" sz="4000" dirty="0">
                <a:solidFill>
                  <a:schemeClr val="tx1"/>
                </a:solidFill>
              </a:rPr>
              <a:t>確定資料檔案 </a:t>
            </a:r>
            <a:r>
              <a:rPr lang="en-US" altLang="zh-TW" sz="4000" dirty="0">
                <a:solidFill>
                  <a:schemeClr val="tx1"/>
                </a:solidFill>
              </a:rPr>
              <a:t>/ </a:t>
            </a:r>
            <a:r>
              <a:rPr lang="zh-TW" altLang="en-US" sz="4000" dirty="0">
                <a:solidFill>
                  <a:schemeClr val="tx1"/>
                </a:solidFill>
              </a:rPr>
              <a:t>取消預備資料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3512D9A-1251-4209-807E-13267C3AF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25</a:t>
            </a:fld>
            <a:endParaRPr lang="en-US" dirty="0"/>
          </a:p>
        </p:txBody>
      </p:sp>
      <p:sp>
        <p:nvSpPr>
          <p:cNvPr id="16" name="標題 1">
            <a:extLst>
              <a:ext uri="{FF2B5EF4-FFF2-40B4-BE49-F238E27FC236}">
                <a16:creationId xmlns:a16="http://schemas.microsoft.com/office/drawing/2014/main" id="{F864C788-913D-48DD-9BD9-C21FF4494E01}"/>
              </a:ext>
            </a:extLst>
          </p:cNvPr>
          <p:cNvSpPr txBox="1">
            <a:spLocks/>
          </p:cNvSpPr>
          <p:nvPr/>
        </p:nvSpPr>
        <p:spPr bwMode="auto">
          <a:xfrm>
            <a:off x="1930896" y="1158068"/>
            <a:ext cx="9018124" cy="4973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pPr>
              <a:buClrTx/>
              <a:buSzTx/>
              <a:buFontTx/>
              <a:defRPr/>
            </a:pP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香港考評局程序 </a:t>
            </a:r>
            <a:r>
              <a:rPr lang="en-US" altLang="zh-TW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全港性系統評估 </a:t>
            </a:r>
            <a:r>
              <a:rPr lang="en-US" altLang="zh-TW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資料互換 </a:t>
            </a:r>
            <a:r>
              <a:rPr lang="en-US" altLang="zh-TW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預備外發資料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B5D7CD3-F694-4127-986F-9598A46A3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40" y="1913918"/>
            <a:ext cx="5801664" cy="235709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45787FF-96E7-47B4-B3AB-96BD83D2F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697" y="1913919"/>
            <a:ext cx="5895545" cy="2357098"/>
          </a:xfrm>
          <a:prstGeom prst="rect">
            <a:avLst/>
          </a:prstGeom>
        </p:spPr>
      </p:pic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9678339C-C8CB-4C56-AC58-58DB0C6AB557}"/>
              </a:ext>
            </a:extLst>
          </p:cNvPr>
          <p:cNvCxnSpPr>
            <a:cxnSpLocks/>
          </p:cNvCxnSpPr>
          <p:nvPr/>
        </p:nvCxnSpPr>
        <p:spPr bwMode="auto">
          <a:xfrm>
            <a:off x="898634" y="2727434"/>
            <a:ext cx="0" cy="250146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標題 1">
            <a:extLst>
              <a:ext uri="{FF2B5EF4-FFF2-40B4-BE49-F238E27FC236}">
                <a16:creationId xmlns:a16="http://schemas.microsoft.com/office/drawing/2014/main" id="{844A7648-0167-4E7F-87E4-F7F40CB89D7A}"/>
              </a:ext>
            </a:extLst>
          </p:cNvPr>
          <p:cNvSpPr txBox="1">
            <a:spLocks/>
          </p:cNvSpPr>
          <p:nvPr/>
        </p:nvSpPr>
        <p:spPr bwMode="auto">
          <a:xfrm>
            <a:off x="244640" y="5084532"/>
            <a:ext cx="5225994" cy="67791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8a</a:t>
            </a:r>
            <a:r>
              <a:rPr kumimoji="0"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.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如資料正確無誤，按「確定」</a:t>
            </a:r>
            <a:endParaRPr kumimoji="0"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03E41340-6889-46CF-97A0-634147F463B1}"/>
              </a:ext>
            </a:extLst>
          </p:cNvPr>
          <p:cNvCxnSpPr>
            <a:cxnSpLocks/>
          </p:cNvCxnSpPr>
          <p:nvPr/>
        </p:nvCxnSpPr>
        <p:spPr bwMode="auto">
          <a:xfrm>
            <a:off x="11623186" y="4271016"/>
            <a:ext cx="0" cy="63206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標題 1">
            <a:extLst>
              <a:ext uri="{FF2B5EF4-FFF2-40B4-BE49-F238E27FC236}">
                <a16:creationId xmlns:a16="http://schemas.microsoft.com/office/drawing/2014/main" id="{D798FF14-195C-48F6-8F8B-3CDAEEC406ED}"/>
              </a:ext>
            </a:extLst>
          </p:cNvPr>
          <p:cNvSpPr txBox="1">
            <a:spLocks/>
          </p:cNvSpPr>
          <p:nvPr/>
        </p:nvSpPr>
        <p:spPr bwMode="auto">
          <a:xfrm>
            <a:off x="7914303" y="5228897"/>
            <a:ext cx="4671836" cy="67791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8b</a:t>
            </a:r>
            <a:r>
              <a:rPr kumimoji="0"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.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如需修正學生資料，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eaLnBrk="1" hangingPunct="1"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按「取消預備」</a:t>
            </a:r>
            <a:endParaRPr kumimoji="0"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97585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14BBA7-B1C3-4E09-A689-1EC31B54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137529"/>
            <a:ext cx="9550400" cy="762000"/>
          </a:xfrm>
        </p:spPr>
        <p:txBody>
          <a:bodyPr/>
          <a:lstStyle/>
          <a:p>
            <a:r>
              <a:rPr lang="zh-TW" altLang="en-US" sz="4000" dirty="0">
                <a:solidFill>
                  <a:schemeClr val="tx1"/>
                </a:solidFill>
              </a:rPr>
              <a:t>確定資料檔案 </a:t>
            </a:r>
            <a:r>
              <a:rPr lang="en-US" altLang="zh-TW" sz="4000" dirty="0">
                <a:solidFill>
                  <a:schemeClr val="tx1"/>
                </a:solidFill>
              </a:rPr>
              <a:t>/ </a:t>
            </a:r>
            <a:r>
              <a:rPr lang="zh-TW" altLang="en-US" sz="4000" dirty="0">
                <a:solidFill>
                  <a:schemeClr val="tx1"/>
                </a:solidFill>
              </a:rPr>
              <a:t>取消預備資料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3512D9A-1251-4209-807E-13267C3AF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26</a:t>
            </a:fld>
            <a:endParaRPr 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844A7648-0167-4E7F-87E4-F7F40CB89D7A}"/>
              </a:ext>
            </a:extLst>
          </p:cNvPr>
          <p:cNvSpPr txBox="1">
            <a:spLocks/>
          </p:cNvSpPr>
          <p:nvPr/>
        </p:nvSpPr>
        <p:spPr bwMode="auto">
          <a:xfrm>
            <a:off x="270015" y="1438976"/>
            <a:ext cx="6829284" cy="147910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按「確定」後，系統除了會顯示「已確定資料檔案」的訊息外，與確定資料檔案相關的行動鍵會同時被停用</a:t>
            </a:r>
            <a:endParaRPr kumimoji="0"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420DED5-D226-4027-A24C-7FB09E83A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300" y="1124401"/>
            <a:ext cx="4661048" cy="2108255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92CE3882-B2E8-4A53-BB95-C4FB2406BA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46"/>
          <a:stretch/>
        </p:blipFill>
        <p:spPr>
          <a:xfrm>
            <a:off x="7099299" y="3544969"/>
            <a:ext cx="4523887" cy="2597131"/>
          </a:xfrm>
          <a:prstGeom prst="rect">
            <a:avLst/>
          </a:prstGeom>
        </p:spPr>
      </p:pic>
      <p:sp>
        <p:nvSpPr>
          <p:cNvPr id="14" name="標題 1">
            <a:extLst>
              <a:ext uri="{FF2B5EF4-FFF2-40B4-BE49-F238E27FC236}">
                <a16:creationId xmlns:a16="http://schemas.microsoft.com/office/drawing/2014/main" id="{4B53CC39-43FC-47D9-B950-16EDD78BFEC9}"/>
              </a:ext>
            </a:extLst>
          </p:cNvPr>
          <p:cNvSpPr txBox="1">
            <a:spLocks/>
          </p:cNvSpPr>
          <p:nvPr/>
        </p:nvSpPr>
        <p:spPr bwMode="auto">
          <a:xfrm>
            <a:off x="270015" y="3736262"/>
            <a:ext cx="6829285" cy="24765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在「香港考評局程序 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全港性系統評估 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資料互換 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已確定外發資料」分頁中，會新增一項狀態為「可輸出」的 </a:t>
            </a:r>
            <a:r>
              <a:rPr lang="nn-NO" altLang="zh-TW" sz="2800" b="1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TSADATA.DAT - HKE - TSA Student Data</a:t>
            </a:r>
            <a:r>
              <a:rPr lang="zh-TW" altLang="en-US" sz="2800" b="1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訊息</a:t>
            </a:r>
            <a:endParaRPr kumimoji="0"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67629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30253A-4880-4D37-8EDF-27CA177A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8002E5E-F37E-430D-9E44-BF4A50DAB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27</a:t>
            </a:fld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12917DE-A781-4073-B14A-FA7BAE0F061D}"/>
              </a:ext>
            </a:extLst>
          </p:cNvPr>
          <p:cNvSpPr/>
          <p:nvPr/>
        </p:nvSpPr>
        <p:spPr>
          <a:xfrm>
            <a:off x="3048000" y="1875425"/>
            <a:ext cx="6096000" cy="12464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zh-TW" altLang="en-US" sz="7500" cap="all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步驟五</a:t>
            </a:r>
          </a:p>
        </p:txBody>
      </p:sp>
      <p:sp>
        <p:nvSpPr>
          <p:cNvPr id="6" name="文字版面配置區 2">
            <a:extLst>
              <a:ext uri="{FF2B5EF4-FFF2-40B4-BE49-F238E27FC236}">
                <a16:creationId xmlns:a16="http://schemas.microsoft.com/office/drawing/2014/main" id="{8FCC8869-E29F-421C-B23C-5F66C782638C}"/>
              </a:ext>
            </a:extLst>
          </p:cNvPr>
          <p:cNvSpPr txBox="1">
            <a:spLocks/>
          </p:cNvSpPr>
          <p:nvPr/>
        </p:nvSpPr>
        <p:spPr bwMode="auto">
          <a:xfrm>
            <a:off x="3855720" y="3570890"/>
            <a:ext cx="8191762" cy="1338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>
              <a:buNone/>
              <a:defRPr/>
            </a:pPr>
            <a:r>
              <a:rPr lang="zh-TW" altLang="en-US" sz="4000" dirty="0">
                <a:solidFill>
                  <a:srgbClr val="7030A0"/>
                </a:solidFill>
                <a:latin typeface="Trebuchet MS" pitchFamily="34" charset="0"/>
              </a:rPr>
              <a:t>聯遞系統 </a:t>
            </a:r>
            <a:r>
              <a:rPr lang="en-US" altLang="zh-TW" sz="4000" dirty="0">
                <a:solidFill>
                  <a:srgbClr val="7030A0"/>
                </a:solidFill>
                <a:latin typeface="Trebuchet MS" pitchFamily="34" charset="0"/>
              </a:rPr>
              <a:t>&gt; </a:t>
            </a:r>
            <a:r>
              <a:rPr lang="zh-TW" altLang="en-US" sz="4000" dirty="0">
                <a:solidFill>
                  <a:srgbClr val="7030A0"/>
                </a:solidFill>
                <a:latin typeface="Trebuchet MS" pitchFamily="34" charset="0"/>
              </a:rPr>
              <a:t>寄發訊息</a:t>
            </a:r>
            <a:endParaRPr lang="zh-TW" altLang="en-US" sz="4000" b="0" kern="0" dirty="0"/>
          </a:p>
        </p:txBody>
      </p:sp>
    </p:spTree>
    <p:extLst>
      <p:ext uri="{BB962C8B-B14F-4D97-AF65-F5344CB8AC3E}">
        <p14:creationId xmlns:p14="http://schemas.microsoft.com/office/powerpoint/2010/main" val="340878277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14BBA7-B1C3-4E09-A689-1EC31B54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137529"/>
            <a:ext cx="9550400" cy="762000"/>
          </a:xfrm>
        </p:spPr>
        <p:txBody>
          <a:bodyPr/>
          <a:lstStyle/>
          <a:p>
            <a:r>
              <a:rPr lang="zh-TW" altLang="en-US" sz="40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寄發訊息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3512D9A-1251-4209-807E-13267C3AF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28</a:t>
            </a:fld>
            <a:endParaRPr lang="en-US" dirty="0"/>
          </a:p>
        </p:txBody>
      </p:sp>
      <p:sp>
        <p:nvSpPr>
          <p:cNvPr id="16" name="標題 1">
            <a:extLst>
              <a:ext uri="{FF2B5EF4-FFF2-40B4-BE49-F238E27FC236}">
                <a16:creationId xmlns:a16="http://schemas.microsoft.com/office/drawing/2014/main" id="{F864C788-913D-48DD-9BD9-C21FF4494E01}"/>
              </a:ext>
            </a:extLst>
          </p:cNvPr>
          <p:cNvSpPr txBox="1">
            <a:spLocks/>
          </p:cNvSpPr>
          <p:nvPr/>
        </p:nvSpPr>
        <p:spPr bwMode="auto">
          <a:xfrm>
            <a:off x="3378630" y="1158068"/>
            <a:ext cx="7570389" cy="4973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pPr>
              <a:buClrTx/>
              <a:buSzTx/>
              <a:buFontTx/>
              <a:defRPr/>
            </a:pP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聯遞系統 </a:t>
            </a:r>
            <a:r>
              <a:rPr lang="en-US" altLang="zh-TW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寄發訊息 </a:t>
            </a:r>
            <a:r>
              <a:rPr lang="en-US" altLang="zh-TW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訊息列表</a:t>
            </a: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9678339C-C8CB-4C56-AC58-58DB0C6AB557}"/>
              </a:ext>
            </a:extLst>
          </p:cNvPr>
          <p:cNvCxnSpPr>
            <a:cxnSpLocks/>
          </p:cNvCxnSpPr>
          <p:nvPr/>
        </p:nvCxnSpPr>
        <p:spPr bwMode="auto">
          <a:xfrm>
            <a:off x="5264157" y="5463624"/>
            <a:ext cx="0" cy="39448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標題 1">
            <a:extLst>
              <a:ext uri="{FF2B5EF4-FFF2-40B4-BE49-F238E27FC236}">
                <a16:creationId xmlns:a16="http://schemas.microsoft.com/office/drawing/2014/main" id="{844A7648-0167-4E7F-87E4-F7F40CB89D7A}"/>
              </a:ext>
            </a:extLst>
          </p:cNvPr>
          <p:cNvSpPr txBox="1">
            <a:spLocks/>
          </p:cNvSpPr>
          <p:nvPr/>
        </p:nvSpPr>
        <p:spPr bwMode="auto">
          <a:xfrm>
            <a:off x="4173793" y="5778760"/>
            <a:ext cx="3995795" cy="67791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點擊訊息</a:t>
            </a:r>
            <a:endParaRPr kumimoji="0"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B68A874-36CA-49D6-A531-DD1235BC2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445" y="1675120"/>
            <a:ext cx="6740014" cy="378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6123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14BBA7-B1C3-4E09-A689-1EC31B54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137529"/>
            <a:ext cx="9550400" cy="762000"/>
          </a:xfrm>
        </p:spPr>
        <p:txBody>
          <a:bodyPr/>
          <a:lstStyle/>
          <a:p>
            <a:r>
              <a:rPr lang="zh-TW" altLang="en-US" sz="40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寄發訊息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3512D9A-1251-4209-807E-13267C3AF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29</a:t>
            </a:fld>
            <a:endParaRPr lang="en-US" dirty="0"/>
          </a:p>
        </p:txBody>
      </p:sp>
      <p:sp>
        <p:nvSpPr>
          <p:cNvPr id="16" name="標題 1">
            <a:extLst>
              <a:ext uri="{FF2B5EF4-FFF2-40B4-BE49-F238E27FC236}">
                <a16:creationId xmlns:a16="http://schemas.microsoft.com/office/drawing/2014/main" id="{F864C788-913D-48DD-9BD9-C21FF4494E01}"/>
              </a:ext>
            </a:extLst>
          </p:cNvPr>
          <p:cNvSpPr txBox="1">
            <a:spLocks/>
          </p:cNvSpPr>
          <p:nvPr/>
        </p:nvSpPr>
        <p:spPr bwMode="auto">
          <a:xfrm>
            <a:off x="3378630" y="1064586"/>
            <a:ext cx="7570389" cy="4973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pPr>
              <a:buClrTx/>
              <a:buSzTx/>
              <a:buFontTx/>
              <a:defRPr/>
            </a:pP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聯遞系統 </a:t>
            </a:r>
            <a:r>
              <a:rPr lang="en-US" altLang="zh-TW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寄發訊息 </a:t>
            </a:r>
            <a:r>
              <a:rPr lang="en-US" altLang="zh-TW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訊息列表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844A7648-0167-4E7F-87E4-F7F40CB89D7A}"/>
              </a:ext>
            </a:extLst>
          </p:cNvPr>
          <p:cNvSpPr txBox="1">
            <a:spLocks/>
          </p:cNvSpPr>
          <p:nvPr/>
        </p:nvSpPr>
        <p:spPr bwMode="auto">
          <a:xfrm>
            <a:off x="721418" y="1732306"/>
            <a:ext cx="2386664" cy="67791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按「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傳送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</a:t>
            </a:r>
            <a:endParaRPr kumimoji="0"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EED2C84-F8D7-4D10-908F-D1DA213583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929" b="402"/>
          <a:stretch/>
        </p:blipFill>
        <p:spPr>
          <a:xfrm>
            <a:off x="0" y="2609573"/>
            <a:ext cx="11993095" cy="3847104"/>
          </a:xfrm>
          <a:prstGeom prst="rect">
            <a:avLst/>
          </a:prstGeom>
        </p:spPr>
      </p:pic>
      <p:sp>
        <p:nvSpPr>
          <p:cNvPr id="11" name="標題 1">
            <a:extLst>
              <a:ext uri="{FF2B5EF4-FFF2-40B4-BE49-F238E27FC236}">
                <a16:creationId xmlns:a16="http://schemas.microsoft.com/office/drawing/2014/main" id="{53D11689-76F5-434E-978F-E4DC540ED34A}"/>
              </a:ext>
            </a:extLst>
          </p:cNvPr>
          <p:cNvSpPr txBox="1">
            <a:spLocks/>
          </p:cNvSpPr>
          <p:nvPr/>
        </p:nvSpPr>
        <p:spPr bwMode="auto">
          <a:xfrm>
            <a:off x="3970125" y="2152373"/>
            <a:ext cx="3845349" cy="67791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</a:t>
            </a:r>
            <a:r>
              <a:rPr kumimoji="0"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.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輸入學校密碼匙，然後按「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傳送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</a:t>
            </a:r>
            <a:endParaRPr kumimoji="0"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76511E56-10BB-4FE3-A660-D1E7804F6898}"/>
              </a:ext>
            </a:extLst>
          </p:cNvPr>
          <p:cNvSpPr txBox="1">
            <a:spLocks/>
          </p:cNvSpPr>
          <p:nvPr/>
        </p:nvSpPr>
        <p:spPr bwMode="auto">
          <a:xfrm>
            <a:off x="8052315" y="2071265"/>
            <a:ext cx="3845349" cy="67791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</a:t>
            </a:r>
            <a:r>
              <a:rPr kumimoji="0"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.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訊息的狀況會轉為「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已輸出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</a:t>
            </a:r>
            <a:endParaRPr kumimoji="0" lang="zh-TW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71205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910DEE-6C82-4DAC-A98C-7A2731C8F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>
                <a:solidFill>
                  <a:schemeClr val="tx1"/>
                </a:solidFill>
              </a:rPr>
              <a:t>工作流程概覽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8D7ED39-DA6E-4FA3-BDC8-ED6C09349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</a:t>
            </a:fld>
            <a:endParaRPr 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F3CFBEF-8755-4ED9-935B-4C2A0F39D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4" t="9261" r="6303" b="7384"/>
          <a:stretch/>
        </p:blipFill>
        <p:spPr>
          <a:xfrm>
            <a:off x="910192" y="1270424"/>
            <a:ext cx="8146473" cy="4949487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95188BD7-1B0B-494F-A124-7EA54CD74A36}"/>
              </a:ext>
            </a:extLst>
          </p:cNvPr>
          <p:cNvSpPr/>
          <p:nvPr/>
        </p:nvSpPr>
        <p:spPr bwMode="auto">
          <a:xfrm>
            <a:off x="9304087" y="3556630"/>
            <a:ext cx="2593577" cy="287382"/>
          </a:xfrm>
          <a:prstGeom prst="rightArrow">
            <a:avLst/>
          </a:prstGeom>
          <a:solidFill>
            <a:srgbClr val="9AD4FC"/>
          </a:solidFill>
          <a:ln w="9525" cap="flat" cmpd="sng" algn="ctr">
            <a:solidFill>
              <a:srgbClr val="9AD4F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BCC6D03A-AD05-46BB-BE58-46C827D3DD82}"/>
              </a:ext>
            </a:extLst>
          </p:cNvPr>
          <p:cNvSpPr/>
          <p:nvPr/>
        </p:nvSpPr>
        <p:spPr bwMode="auto">
          <a:xfrm>
            <a:off x="9304087" y="4398312"/>
            <a:ext cx="2593577" cy="287382"/>
          </a:xfrm>
          <a:prstGeom prst="rightArrow">
            <a:avLst/>
          </a:prstGeom>
          <a:solidFill>
            <a:srgbClr val="FEBBB4"/>
          </a:solidFill>
          <a:ln w="9525" cap="flat" cmpd="sng" algn="ctr">
            <a:solidFill>
              <a:srgbClr val="F3BDA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B1E8F6F-6697-4B12-A8B8-8B0071C000AC}"/>
              </a:ext>
            </a:extLst>
          </p:cNvPr>
          <p:cNvSpPr txBox="1"/>
          <p:nvPr/>
        </p:nvSpPr>
        <p:spPr>
          <a:xfrm>
            <a:off x="9700627" y="404033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由學校至考評局</a:t>
            </a:r>
            <a:endParaRPr lang="en-US" b="1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B8550B0-F486-470F-9742-FE5C98C48D9C}"/>
              </a:ext>
            </a:extLst>
          </p:cNvPr>
          <p:cNvSpPr txBox="1"/>
          <p:nvPr/>
        </p:nvSpPr>
        <p:spPr>
          <a:xfrm>
            <a:off x="9700627" y="324433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由考評局至學校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235948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666E00-7C17-49DA-9571-EDBB86D5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44CDD2D-8068-4043-AB22-FE534FD89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30</a:t>
            </a:fld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8AE6F00-E70F-48B0-8F25-D81A4D53D084}"/>
              </a:ext>
            </a:extLst>
          </p:cNvPr>
          <p:cNvSpPr/>
          <p:nvPr/>
        </p:nvSpPr>
        <p:spPr>
          <a:xfrm>
            <a:off x="3121710" y="2805752"/>
            <a:ext cx="530087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7500" cap="all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完</a:t>
            </a:r>
            <a:endParaRPr lang="en-US" altLang="zh-TW" sz="7500" cap="all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79453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95E66A-0BE8-4D35-A518-E25246524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663" y="197487"/>
            <a:ext cx="10421553" cy="762000"/>
          </a:xfrm>
        </p:spPr>
        <p:txBody>
          <a:bodyPr/>
          <a:lstStyle/>
          <a:p>
            <a:r>
              <a:rPr lang="zh-TW" altLang="en-US" sz="3200" dirty="0">
                <a:solidFill>
                  <a:schemeClr val="tx1"/>
                </a:solidFill>
              </a:rPr>
              <a:t>如何於「雲端校管系統」預備和發送學生資料檔案</a:t>
            </a:r>
            <a:endParaRPr lang="en-US" sz="28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F70EEE-8108-49AE-9C5B-DF0D61FA7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50" y="1108978"/>
            <a:ext cx="11349299" cy="4608512"/>
          </a:xfrm>
          <a:solidFill>
            <a:schemeClr val="bg1"/>
          </a:solidFill>
        </p:spPr>
        <p:txBody>
          <a:bodyPr/>
          <a:lstStyle/>
          <a:p>
            <a:pPr marL="0" indent="0">
              <a:buClrTx/>
              <a:buSzPct val="100000"/>
              <a:buNone/>
            </a:pPr>
            <a:r>
              <a:rPr lang="en-US" altLang="zh-HK" sz="2800" b="1" dirty="0">
                <a:solidFill>
                  <a:srgbClr val="008000"/>
                </a:solidFill>
              </a:rPr>
              <a:t>1.	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聯遞系統 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接收訊息</a:t>
            </a:r>
            <a:endParaRPr lang="en-US" altLang="zh-HK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69963" indent="0">
              <a:buClrTx/>
              <a:buSzPct val="100000"/>
              <a:buNone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接收並解密訊息說明為「</a:t>
            </a:r>
            <a:r>
              <a:rPr lang="en-US" altLang="zh-HK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TSA parameter file for primary school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」及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或「</a:t>
            </a:r>
            <a:r>
              <a:rPr lang="en-US" altLang="zh-HK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TSA parameter file for secondary school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」的訊息</a:t>
            </a:r>
            <a:endParaRPr lang="en-US" altLang="zh-HK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69963" indent="0">
              <a:buClrTx/>
              <a:buSzPct val="100000"/>
              <a:buNone/>
            </a:pPr>
            <a:endParaRPr lang="en-US" altLang="zh-HK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Tx/>
              <a:buSzPct val="100000"/>
              <a:buNone/>
            </a:pPr>
            <a:r>
              <a:rPr lang="en-US" altLang="zh-HK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2.	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香港考評局程序 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全港性系統評估 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資料互換 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處理已接收資料</a:t>
            </a:r>
            <a:endParaRPr lang="en-US" altLang="zh-HK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69963" indent="0">
              <a:buClrTx/>
              <a:buSzPct val="100000"/>
              <a:buNone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匯入訊息說明為「</a:t>
            </a:r>
            <a:r>
              <a:rPr lang="en-US" altLang="zh-HK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TSA parameter file for primary school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69963" indent="0">
              <a:buClrTx/>
              <a:buSzPct val="100000"/>
              <a:buNone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或「</a:t>
            </a:r>
            <a:r>
              <a:rPr lang="en-US" altLang="zh-HK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TSA parameter file for secondary school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」的訊息</a:t>
            </a:r>
            <a:endParaRPr lang="en-US" altLang="zh-HK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69963" indent="0">
              <a:buClrTx/>
              <a:buSzPct val="100000"/>
              <a:buNone/>
            </a:pPr>
            <a:endParaRPr lang="en-US" altLang="zh-HK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Tx/>
              <a:buSzPct val="100000"/>
              <a:buNone/>
            </a:pPr>
            <a:r>
              <a:rPr lang="en-US" altLang="zh-HK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3. 	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香港考評局程序 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全港性系統評估 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編修學生資料</a:t>
            </a:r>
            <a:endParaRPr lang="fi-FI" altLang="zh-HK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Tx/>
              <a:buSzPct val="100000"/>
              <a:buNone/>
            </a:pPr>
            <a:r>
              <a:rPr lang="en-US" altLang="zh-HK" sz="28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編修並儲存學生資料</a:t>
            </a:r>
            <a:endParaRPr lang="en-US" altLang="zh-HK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Tx/>
              <a:buSzPct val="100000"/>
              <a:buNone/>
            </a:pPr>
            <a:endParaRPr lang="en-US" altLang="zh-HK" b="1" dirty="0">
              <a:solidFill>
                <a:srgbClr val="008000"/>
              </a:solidFill>
            </a:endParaRPr>
          </a:p>
          <a:p>
            <a:pPr marL="969963" indent="0">
              <a:buClrTx/>
              <a:buSzPct val="100000"/>
              <a:buNone/>
            </a:pPr>
            <a:endParaRPr lang="en-US" altLang="zh-HK" b="1" dirty="0">
              <a:solidFill>
                <a:schemeClr val="tx1"/>
              </a:solidFill>
            </a:endParaRPr>
          </a:p>
          <a:p>
            <a:endParaRPr lang="en-US" altLang="zh-HK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720D05A-404E-41EA-97DF-BE4A8D65D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93578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95E66A-0BE8-4D35-A518-E25246524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664" y="197487"/>
            <a:ext cx="9550400" cy="762000"/>
          </a:xfrm>
        </p:spPr>
        <p:txBody>
          <a:bodyPr/>
          <a:lstStyle/>
          <a:p>
            <a:r>
              <a:rPr lang="zh-TW" altLang="en-US" sz="3200" dirty="0">
                <a:solidFill>
                  <a:schemeClr val="tx1"/>
                </a:solidFill>
              </a:rPr>
              <a:t>如何於「雲端校管系統」預備和發送學生資料檔案</a:t>
            </a:r>
            <a:endParaRPr lang="en-US" sz="3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F70EEE-8108-49AE-9C5B-DF0D61FA7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1655379"/>
            <a:ext cx="11244242" cy="4462845"/>
          </a:xfrm>
        </p:spPr>
        <p:txBody>
          <a:bodyPr/>
          <a:lstStyle/>
          <a:p>
            <a:pPr marL="0" indent="0">
              <a:buClrTx/>
              <a:buSzPct val="100000"/>
              <a:buNone/>
            </a:pPr>
            <a:r>
              <a:rPr lang="en-US" altLang="zh-HK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4.	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香港考評局程序 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全港性系統評估 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資料互換 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預備外發資料</a:t>
            </a:r>
            <a:endParaRPr lang="en-US" altLang="zh-HK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69963" indent="0">
              <a:buClrTx/>
              <a:buSzPct val="100000"/>
              <a:buNone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預備「全港性系統評估 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學生資料」檔案。檢查報告後，確定資料檔案</a:t>
            </a:r>
            <a:endParaRPr lang="en-US" altLang="zh-HK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69963" indent="0">
              <a:buClrTx/>
              <a:buSzPct val="100000"/>
              <a:buNone/>
            </a:pPr>
            <a:endParaRPr lang="en-US" altLang="zh-HK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Tx/>
              <a:buSzPct val="100000"/>
              <a:buNone/>
            </a:pPr>
            <a:r>
              <a:rPr lang="en-US" altLang="zh-HK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5.	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聯遞系統 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寄發訊息</a:t>
            </a:r>
            <a:endParaRPr lang="en-US" altLang="zh-HK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69963" indent="0">
              <a:buClrTx/>
              <a:buSzPct val="100000"/>
              <a:buNone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加密並把訊息傳送至香港考評局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BCA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endParaRPr lang="en-US" altLang="zh-HK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Tx/>
              <a:buSzPct val="100000"/>
              <a:buNone/>
            </a:pPr>
            <a:endParaRPr lang="en-US" altLang="zh-HK" b="1" dirty="0">
              <a:solidFill>
                <a:srgbClr val="008000"/>
              </a:solidFill>
            </a:endParaRPr>
          </a:p>
          <a:p>
            <a:pPr marL="969963" indent="0">
              <a:buClrTx/>
              <a:buSzPct val="100000"/>
              <a:buNone/>
            </a:pPr>
            <a:endParaRPr lang="en-US" altLang="zh-HK" b="1" dirty="0">
              <a:solidFill>
                <a:schemeClr val="tx1"/>
              </a:solidFill>
            </a:endParaRPr>
          </a:p>
          <a:p>
            <a:endParaRPr lang="en-US" altLang="zh-HK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720D05A-404E-41EA-97DF-BE4A8D65D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02809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30253A-4880-4D37-8EDF-27CA177A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8002E5E-F37E-430D-9E44-BF4A50DAB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6</a:t>
            </a:fld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12917DE-A781-4073-B14A-FA7BAE0F061D}"/>
              </a:ext>
            </a:extLst>
          </p:cNvPr>
          <p:cNvSpPr/>
          <p:nvPr/>
        </p:nvSpPr>
        <p:spPr>
          <a:xfrm>
            <a:off x="3048000" y="1875425"/>
            <a:ext cx="6096000" cy="12464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zh-TW" altLang="en-US" sz="7500" cap="all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步驟一</a:t>
            </a:r>
          </a:p>
        </p:txBody>
      </p:sp>
      <p:sp>
        <p:nvSpPr>
          <p:cNvPr id="6" name="文字版面配置區 2">
            <a:extLst>
              <a:ext uri="{FF2B5EF4-FFF2-40B4-BE49-F238E27FC236}">
                <a16:creationId xmlns:a16="http://schemas.microsoft.com/office/drawing/2014/main" id="{8FCC8869-E29F-421C-B23C-5F66C782638C}"/>
              </a:ext>
            </a:extLst>
          </p:cNvPr>
          <p:cNvSpPr txBox="1">
            <a:spLocks/>
          </p:cNvSpPr>
          <p:nvPr/>
        </p:nvSpPr>
        <p:spPr bwMode="auto">
          <a:xfrm>
            <a:off x="3610303" y="3429000"/>
            <a:ext cx="6423617" cy="1338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>
              <a:buNone/>
              <a:defRPr/>
            </a:pPr>
            <a:r>
              <a:rPr lang="zh-TW" altLang="en-US" sz="4000" dirty="0">
                <a:solidFill>
                  <a:srgbClr val="7030A0"/>
                </a:solidFill>
                <a:latin typeface="Trebuchet MS" pitchFamily="34" charset="0"/>
              </a:rPr>
              <a:t>聯遞系統 </a:t>
            </a:r>
            <a:r>
              <a:rPr lang="en-US" altLang="zh-TW" sz="4000" dirty="0">
                <a:solidFill>
                  <a:srgbClr val="7030A0"/>
                </a:solidFill>
                <a:latin typeface="Trebuchet MS" pitchFamily="34" charset="0"/>
              </a:rPr>
              <a:t>&gt; </a:t>
            </a:r>
            <a:r>
              <a:rPr lang="zh-TW" altLang="en-US" sz="4000" dirty="0">
                <a:solidFill>
                  <a:srgbClr val="7030A0"/>
                </a:solidFill>
                <a:latin typeface="Trebuchet MS" pitchFamily="34" charset="0"/>
              </a:rPr>
              <a:t>接收訊息</a:t>
            </a:r>
            <a:endParaRPr lang="zh-TW" altLang="en-US" sz="4000" b="0" kern="0" dirty="0"/>
          </a:p>
        </p:txBody>
      </p:sp>
    </p:spTree>
    <p:extLst>
      <p:ext uri="{BB962C8B-B14F-4D97-AF65-F5344CB8AC3E}">
        <p14:creationId xmlns:p14="http://schemas.microsoft.com/office/powerpoint/2010/main" val="363167378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14BBA7-B1C3-4E09-A689-1EC31B54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137529"/>
            <a:ext cx="9550400" cy="762000"/>
          </a:xfrm>
        </p:spPr>
        <p:txBody>
          <a:bodyPr/>
          <a:lstStyle/>
          <a:p>
            <a:r>
              <a:rPr lang="zh-TW" altLang="en-US" sz="4000" dirty="0">
                <a:solidFill>
                  <a:schemeClr val="tx1"/>
                </a:solidFill>
              </a:rPr>
              <a:t>於「聯遞系統」接收和解密參數檔案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3512D9A-1251-4209-807E-13267C3AF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7</a:t>
            </a:fld>
            <a:endParaRPr 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717CA446-CB43-45D0-B4C9-2048BBC2D492}"/>
              </a:ext>
            </a:extLst>
          </p:cNvPr>
          <p:cNvSpPr txBox="1">
            <a:spLocks/>
          </p:cNvSpPr>
          <p:nvPr/>
        </p:nvSpPr>
        <p:spPr bwMode="auto">
          <a:xfrm>
            <a:off x="6073715" y="3528615"/>
            <a:ext cx="6118285" cy="56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800" b="1" dirty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1. 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點擊「</a:t>
            </a:r>
            <a:r>
              <a:rPr lang="en-US" altLang="zh-TW" sz="2800" b="1" dirty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TSA parameter file 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」訊息</a:t>
            </a:r>
            <a:endParaRPr kumimoji="0" lang="en-US" altLang="zh-TW" sz="2800" b="1" dirty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AECF63FD-0557-483F-82C8-A55EEA0EC218}"/>
              </a:ext>
            </a:extLst>
          </p:cNvPr>
          <p:cNvSpPr txBox="1">
            <a:spLocks/>
          </p:cNvSpPr>
          <p:nvPr/>
        </p:nvSpPr>
        <p:spPr bwMode="auto">
          <a:xfrm>
            <a:off x="3850786" y="1070540"/>
            <a:ext cx="7772400" cy="65532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pPr>
              <a:buClrTx/>
              <a:buSzTx/>
              <a:buFontTx/>
              <a:defRPr/>
            </a:pP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聯遞系統 </a:t>
            </a:r>
            <a:r>
              <a:rPr lang="en-US" altLang="zh-TW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接收訊息 </a:t>
            </a:r>
            <a:r>
              <a:rPr lang="en-US" altLang="zh-TW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訊息列表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E560671-0FD0-4CDB-A629-C6681D798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88" y="1762741"/>
            <a:ext cx="5580267" cy="4504397"/>
          </a:xfrm>
          <a:prstGeom prst="rect">
            <a:avLst/>
          </a:prstGeom>
        </p:spPr>
      </p:pic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C8D6FC32-AA6F-40CC-A572-102D5466BC23}"/>
              </a:ext>
            </a:extLst>
          </p:cNvPr>
          <p:cNvCxnSpPr/>
          <p:nvPr/>
        </p:nvCxnSpPr>
        <p:spPr bwMode="auto">
          <a:xfrm flipH="1">
            <a:off x="2920181" y="3952568"/>
            <a:ext cx="3175819" cy="165181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932476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14BBA7-B1C3-4E09-A689-1EC31B54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137529"/>
            <a:ext cx="9550400" cy="762000"/>
          </a:xfrm>
        </p:spPr>
        <p:txBody>
          <a:bodyPr/>
          <a:lstStyle/>
          <a:p>
            <a:r>
              <a:rPr lang="zh-TW" altLang="en-US" sz="4000" dirty="0">
                <a:solidFill>
                  <a:schemeClr val="tx1"/>
                </a:solidFill>
              </a:rPr>
              <a:t>於「聯遞系統」接收和解密參數檔案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3512D9A-1251-4209-807E-13267C3AF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8</a:t>
            </a:fld>
            <a:endParaRPr lang="en-US" dirty="0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AECF63FD-0557-483F-82C8-A55EEA0EC218}"/>
              </a:ext>
            </a:extLst>
          </p:cNvPr>
          <p:cNvSpPr txBox="1">
            <a:spLocks/>
          </p:cNvSpPr>
          <p:nvPr/>
        </p:nvSpPr>
        <p:spPr bwMode="auto">
          <a:xfrm>
            <a:off x="3850786" y="1070540"/>
            <a:ext cx="7772400" cy="65532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pPr>
              <a:buClrTx/>
              <a:buSzTx/>
              <a:buFontTx/>
              <a:defRPr/>
            </a:pP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聯遞系統 </a:t>
            </a:r>
            <a:r>
              <a:rPr lang="en-US" altLang="zh-TW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接收訊息 </a:t>
            </a:r>
            <a:r>
              <a:rPr lang="en-US" altLang="zh-TW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訊息列表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DAA99197-29D5-449E-9377-9BBB5EA8D75A}"/>
              </a:ext>
            </a:extLst>
          </p:cNvPr>
          <p:cNvGrpSpPr/>
          <p:nvPr/>
        </p:nvGrpSpPr>
        <p:grpSpPr>
          <a:xfrm>
            <a:off x="1897081" y="1896872"/>
            <a:ext cx="3791170" cy="4391903"/>
            <a:chOff x="1050709" y="1216741"/>
            <a:chExt cx="4407029" cy="5196893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6D4302E6-3F35-48F1-BDB6-12B843234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0709" y="1216741"/>
              <a:ext cx="4407029" cy="4424517"/>
            </a:xfrm>
            <a:prstGeom prst="rect">
              <a:avLst/>
            </a:prstGeom>
          </p:spPr>
        </p:pic>
        <p:cxnSp>
          <p:nvCxnSpPr>
            <p:cNvPr id="12" name="直線單箭頭接點 11">
              <a:extLst>
                <a:ext uri="{FF2B5EF4-FFF2-40B4-BE49-F238E27FC236}">
                  <a16:creationId xmlns:a16="http://schemas.microsoft.com/office/drawing/2014/main" id="{4A4AD05E-BF6B-4DA9-9D58-3FFB98355D8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53889" y="2373902"/>
              <a:ext cx="1251543" cy="345043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標題 1">
              <a:extLst>
                <a:ext uri="{FF2B5EF4-FFF2-40B4-BE49-F238E27FC236}">
                  <a16:creationId xmlns:a16="http://schemas.microsoft.com/office/drawing/2014/main" id="{2C538422-8926-488D-A06A-32A5FB5C15C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48370" y="5704469"/>
              <a:ext cx="2611706" cy="7091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9144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 sz="4000" b="0" kern="1200" cap="none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2. </a:t>
              </a:r>
              <a:r>
                <a:rPr kumimoji="0"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按「開啟」</a:t>
              </a: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D0966B9A-0D47-4272-AB2D-0F208E1D7DE6}"/>
              </a:ext>
            </a:extLst>
          </p:cNvPr>
          <p:cNvGrpSpPr/>
          <p:nvPr/>
        </p:nvGrpSpPr>
        <p:grpSpPr>
          <a:xfrm>
            <a:off x="6460810" y="1810636"/>
            <a:ext cx="4838928" cy="4447058"/>
            <a:chOff x="6453817" y="1201993"/>
            <a:chExt cx="5169369" cy="5141937"/>
          </a:xfrm>
        </p:grpSpPr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655F0518-BBB8-415D-B731-6D4C4805C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3817" y="1201993"/>
              <a:ext cx="4890165" cy="4374994"/>
            </a:xfrm>
            <a:prstGeom prst="rect">
              <a:avLst/>
            </a:prstGeom>
          </p:spPr>
        </p:pic>
        <p:sp>
          <p:nvSpPr>
            <p:cNvPr id="16" name="標題 1">
              <a:extLst>
                <a:ext uri="{FF2B5EF4-FFF2-40B4-BE49-F238E27FC236}">
                  <a16:creationId xmlns:a16="http://schemas.microsoft.com/office/drawing/2014/main" id="{A09B90AE-20F6-4588-A233-B71FD445DE7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607276" y="5634765"/>
              <a:ext cx="5015910" cy="7091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9144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 sz="4000" b="0" kern="1200" cap="none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3. </a:t>
              </a:r>
              <a:r>
                <a:rPr kumimoji="0"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輸入密碼匙後</a:t>
              </a:r>
              <a:r>
                <a:rPr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，</a:t>
              </a:r>
              <a:r>
                <a:rPr kumimoji="0"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按「開啟」</a:t>
              </a:r>
            </a:p>
          </p:txBody>
        </p:sp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id="{FC378640-DE64-42E0-8F68-55EE3781F3F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00640" y="2305649"/>
              <a:ext cx="1373205" cy="333560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5092008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14BBA7-B1C3-4E09-A689-1EC31B54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137529"/>
            <a:ext cx="9550400" cy="762000"/>
          </a:xfrm>
        </p:spPr>
        <p:txBody>
          <a:bodyPr/>
          <a:lstStyle/>
          <a:p>
            <a:r>
              <a:rPr lang="zh-TW" altLang="en-US" sz="4000" dirty="0">
                <a:solidFill>
                  <a:schemeClr val="tx1"/>
                </a:solidFill>
              </a:rPr>
              <a:t>於「聯遞系統」接收和解密參數檔案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3512D9A-1251-4209-807E-13267C3AF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9</a:t>
            </a:fld>
            <a:endParaRPr lang="en-US" dirty="0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AECF63FD-0557-483F-82C8-A55EEA0EC218}"/>
              </a:ext>
            </a:extLst>
          </p:cNvPr>
          <p:cNvSpPr txBox="1">
            <a:spLocks/>
          </p:cNvSpPr>
          <p:nvPr/>
        </p:nvSpPr>
        <p:spPr bwMode="auto">
          <a:xfrm>
            <a:off x="3850786" y="1070540"/>
            <a:ext cx="7772400" cy="65532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pPr>
              <a:buClrTx/>
              <a:buSzTx/>
              <a:buFontTx/>
              <a:defRPr/>
            </a:pP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聯遞系統 </a:t>
            </a:r>
            <a:r>
              <a:rPr lang="en-US" altLang="zh-TW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接收訊息 </a:t>
            </a:r>
            <a:r>
              <a:rPr lang="en-US" altLang="zh-TW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sz="240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訊息列表</a:t>
            </a: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DB1E7921-414D-4F35-836A-0B86B0C06837}"/>
              </a:ext>
            </a:extLst>
          </p:cNvPr>
          <p:cNvGrpSpPr/>
          <p:nvPr/>
        </p:nvGrpSpPr>
        <p:grpSpPr>
          <a:xfrm>
            <a:off x="924940" y="2166734"/>
            <a:ext cx="10972724" cy="3678227"/>
            <a:chOff x="924940" y="2628900"/>
            <a:chExt cx="10972724" cy="3678227"/>
          </a:xfrm>
        </p:grpSpPr>
        <p:sp>
          <p:nvSpPr>
            <p:cNvPr id="16" name="標題 1">
              <a:extLst>
                <a:ext uri="{FF2B5EF4-FFF2-40B4-BE49-F238E27FC236}">
                  <a16:creationId xmlns:a16="http://schemas.microsoft.com/office/drawing/2014/main" id="{A09B90AE-20F6-4588-A233-B71FD445DE7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00721" y="5693798"/>
              <a:ext cx="4695279" cy="61332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9144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 sz="4000" b="0" kern="1200" cap="none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Franklin Gothic Book" pitchFamily="34" charset="0"/>
                  <a:ea typeface="微軟正黑體" pitchFamily="34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4. </a:t>
              </a:r>
              <a:r>
                <a:rPr kumimoji="0"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成功解密訊息</a:t>
              </a:r>
            </a:p>
          </p:txBody>
        </p:sp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F9A07A5A-B7AD-482A-8FDD-8BC70E2E3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4940" y="2628900"/>
              <a:ext cx="10972724" cy="2104358"/>
            </a:xfrm>
            <a:prstGeom prst="rect">
              <a:avLst/>
            </a:prstGeom>
          </p:spPr>
        </p:pic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E4C14BB6-8287-4493-AEC1-1A439EE2F8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38464" y="4521107"/>
              <a:ext cx="0" cy="111519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2749031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佈景主題1">
  <a:themeElements>
    <a:clrScheme name="WebSAM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WebSA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WebSAM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佈景主題1" id="{62971419-53E8-4396-B714-3F4D5B263971}" vid="{17A53775-49C6-49E5-AF25-48B9D129813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CFF9752504B84386174481646F5B54" ma:contentTypeVersion="11" ma:contentTypeDescription="Create a new document." ma:contentTypeScope="" ma:versionID="97e1d518c4b2c2d2bac7cf720b57b18a">
  <xsd:schema xmlns:xsd="http://www.w3.org/2001/XMLSchema" xmlns:xs="http://www.w3.org/2001/XMLSchema" xmlns:p="http://schemas.microsoft.com/office/2006/metadata/properties" xmlns:ns2="3d76310b-ceb6-4baf-8212-2fb1443a9293" xmlns:ns3="50deb2b0-382b-46e0-953e-fe373c01e01d" targetNamespace="http://schemas.microsoft.com/office/2006/metadata/properties" ma:root="true" ma:fieldsID="fba0e34cfbeb2e053bf5b036c7e5e041" ns2:_="" ns3:_="">
    <xsd:import namespace="3d76310b-ceb6-4baf-8212-2fb1443a9293"/>
    <xsd:import namespace="50deb2b0-382b-46e0-953e-fe373c01e0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6310b-ceb6-4baf-8212-2fb1443a92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ea62f16-d582-4834-8c6b-45a5dadf61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eb2b0-382b-46e0-953e-fe373c01e01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6672e77-3b84-461e-9b48-8db29cb37439}" ma:internalName="TaxCatchAll" ma:showField="CatchAllData" ma:web="50deb2b0-382b-46e0-953e-fe373c01e0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8F2A87-AB70-497C-A643-091E2E9F2F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76310b-ceb6-4baf-8212-2fb1443a9293"/>
    <ds:schemaRef ds:uri="50deb2b0-382b-46e0-953e-fe373c01e0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724560-6108-47B1-90D7-9E08DC6FCE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51574</TotalTime>
  <Words>1078</Words>
  <PresentationFormat>寬螢幕</PresentationFormat>
  <Paragraphs>147</Paragraphs>
  <Slides>30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9" baseType="lpstr">
      <vt:lpstr>微軟正黑體</vt:lpstr>
      <vt:lpstr>新細明體</vt:lpstr>
      <vt:lpstr>Arial</vt:lpstr>
      <vt:lpstr>Calibri</vt:lpstr>
      <vt:lpstr>Cooper Black</vt:lpstr>
      <vt:lpstr>Tahoma</vt:lpstr>
      <vt:lpstr>Trebuchet MS</vt:lpstr>
      <vt:lpstr>Wingdings</vt:lpstr>
      <vt:lpstr>佈景主題1</vt:lpstr>
      <vt:lpstr>全港性系統評估</vt:lpstr>
      <vt:lpstr>香港考評局程序模組</vt:lpstr>
      <vt:lpstr>工作流程概覽</vt:lpstr>
      <vt:lpstr>如何於「雲端校管系統」預備和發送學生資料檔案</vt:lpstr>
      <vt:lpstr>如何於「雲端校管系統」預備和發送學生資料檔案</vt:lpstr>
      <vt:lpstr>PowerPoint 簡報</vt:lpstr>
      <vt:lpstr>於「聯遞系統」接收和解密參數檔案</vt:lpstr>
      <vt:lpstr>於「聯遞系統」接收和解密參數檔案</vt:lpstr>
      <vt:lpstr>於「聯遞系統」接收和解密參數檔案</vt:lpstr>
      <vt:lpstr>PowerPoint 簡報</vt:lpstr>
      <vt:lpstr>於「全港性系統評估」匯入參數檔案</vt:lpstr>
      <vt:lpstr>於「全港性系統評估」匯入參數檔案</vt:lpstr>
      <vt:lpstr>注意事項</vt:lpstr>
      <vt:lpstr>PowerPoint 簡報</vt:lpstr>
      <vt:lpstr>編修學生資料</vt:lpstr>
      <vt:lpstr>編修學生資料</vt:lpstr>
      <vt:lpstr>編修學生資料</vt:lpstr>
      <vt:lpstr>注意事項</vt:lpstr>
      <vt:lpstr>PowerPoint 簡報</vt:lpstr>
      <vt:lpstr>預備資料檔案</vt:lpstr>
      <vt:lpstr>預備資料檔案</vt:lpstr>
      <vt:lpstr>預備資料檔案</vt:lpstr>
      <vt:lpstr>預備資料檔案</vt:lpstr>
      <vt:lpstr>檢查資料檔案的內容</vt:lpstr>
      <vt:lpstr>確定資料檔案 / 取消預備資料 </vt:lpstr>
      <vt:lpstr>確定資料檔案 / 取消預備資料 </vt:lpstr>
      <vt:lpstr>PowerPoint 簡報</vt:lpstr>
      <vt:lpstr>寄發訊息</vt:lpstr>
      <vt:lpstr>寄發訊息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2024-09-05T06:08:10Z</cp:lastPrinted>
  <dcterms:created xsi:type="dcterms:W3CDTF">2018-05-11T03:19:46Z</dcterms:created>
  <dcterms:modified xsi:type="dcterms:W3CDTF">2025-01-03T06:35:29Z</dcterms:modified>
</cp:coreProperties>
</file>